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11"/>
  </p:notesMasterIdLst>
  <p:sldIdLst>
    <p:sldId id="256" r:id="rId2"/>
    <p:sldId id="257" r:id="rId3"/>
    <p:sldId id="273" r:id="rId4"/>
    <p:sldId id="266" r:id="rId5"/>
    <p:sldId id="260" r:id="rId6"/>
    <p:sldId id="261" r:id="rId7"/>
    <p:sldId id="274" r:id="rId8"/>
    <p:sldId id="267" r:id="rId9"/>
    <p:sldId id="272"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6DB29A-5472-4A60-AEBD-E33AD814B19C}">
  <a:tblStyle styleId="{666DB29A-5472-4A60-AEBD-E33AD814B1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90" d="100"/>
          <a:sy n="90" d="100"/>
        </p:scale>
        <p:origin x="82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80d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80d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41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0d49d8d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0d49d8d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4b52cc8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4b52cc8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4b52cc84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4b52cc84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4b52cc84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4b52cc84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56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6f80d1f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6f80d1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6f80d1f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c6f80d1f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303" y="709435"/>
            <a:ext cx="6477805" cy="1963916"/>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846303" y="2673351"/>
            <a:ext cx="6477804" cy="803321"/>
          </a:xfrm>
        </p:spPr>
        <p:txBody>
          <a:bodyPr tIns="91440" bIns="91440">
            <a:normAutofit/>
          </a:bodyPr>
          <a:lstStyle>
            <a:lvl1pPr marL="0" indent="0" algn="l">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EC1D8C-E9BA-4E75-85BD-C3C20B6BD682}" type="datetimeFigureOut">
              <a:rPr lang="en-GB" smtClean="0"/>
              <a:t>01/12/2021</a:t>
            </a:fld>
            <a:endParaRPr lang="en-GB"/>
          </a:p>
        </p:txBody>
      </p:sp>
      <p:sp>
        <p:nvSpPr>
          <p:cNvPr id="5" name="Footer Placeholder 4"/>
          <p:cNvSpPr>
            <a:spLocks noGrp="1"/>
          </p:cNvSpPr>
          <p:nvPr>
            <p:ph type="ftr" sz="quarter" idx="11"/>
          </p:nvPr>
        </p:nvSpPr>
        <p:spPr>
          <a:xfrm>
            <a:off x="845343" y="246981"/>
            <a:ext cx="4457751" cy="231901"/>
          </a:xfrm>
        </p:spPr>
        <p:txBody>
          <a:bodyPr/>
          <a:lstStyle/>
          <a:p>
            <a:endParaRPr lang="en-GB"/>
          </a:p>
        </p:txBody>
      </p:sp>
      <p:sp>
        <p:nvSpPr>
          <p:cNvPr id="6" name="Slide Number Placeholder 5"/>
          <p:cNvSpPr>
            <a:spLocks noGrp="1"/>
          </p:cNvSpPr>
          <p:nvPr>
            <p:ph type="sldNum" sz="quarter" idx="12"/>
          </p:nvPr>
        </p:nvSpPr>
        <p:spPr>
          <a:xfrm>
            <a:off x="7443295" y="101197"/>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38610301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C1D8C-E9BA-4E75-85BD-C3C20B6BD682}" type="datetimeFigureOut">
              <a:rPr lang="en-GB" smtClean="0"/>
              <a:t>01/12/2021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27853248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532"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7702" y="599230"/>
            <a:ext cx="5871623" cy="34949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C1D8C-E9BA-4E75-85BD-C3C20B6BD682}" type="datetimeFigureOut">
              <a:rPr lang="en-GB" smtClean="0"/>
              <a:t>01/12/2021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6481709" y="2285187"/>
            <a:ext cx="3497580" cy="116586"/>
          </a:xfrm>
          <a:prstGeom prst="rect">
            <a:avLst/>
          </a:prstGeom>
          <a:noFill/>
          <a:ln>
            <a:noFill/>
          </a:ln>
        </p:spPr>
      </p:pic>
    </p:spTree>
    <p:extLst>
      <p:ext uri="{BB962C8B-B14F-4D97-AF65-F5344CB8AC3E}">
        <p14:creationId xmlns:p14="http://schemas.microsoft.com/office/powerpoint/2010/main" val="40376965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01565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868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900"/>
            </a:lvl1pPr>
          </a:lstStyle>
          <a:p>
            <a:fld id="{7BEC1D8C-E9BA-4E75-85BD-C3C20B6BD682}" type="datetimeFigureOut">
              <a:rPr lang="en-GB" smtClean="0"/>
              <a:t>01/12/2021</a:t>
            </a:fld>
            <a:endParaRPr lang="en-GB"/>
          </a:p>
        </p:txBody>
      </p:sp>
      <p:sp>
        <p:nvSpPr>
          <p:cNvPr id="5" name="Footer Placeholder 4"/>
          <p:cNvSpPr>
            <a:spLocks noGrp="1"/>
          </p:cNvSpPr>
          <p:nvPr>
            <p:ph type="ftr" sz="quarter" idx="11"/>
          </p:nvPr>
        </p:nvSpPr>
        <p:spPr/>
        <p:txBody>
          <a:bodyPr/>
          <a:lstStyle>
            <a:lvl1pPr>
              <a:defRPr sz="900"/>
            </a:lvl1p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39040734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6875" y="1317097"/>
            <a:ext cx="6464295" cy="1537549"/>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hasCustomPrompt="1"/>
          </p:nvPr>
        </p:nvSpPr>
        <p:spPr>
          <a:xfrm>
            <a:off x="846875" y="2854647"/>
            <a:ext cx="646429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BEC1D8C-E9BA-4E75-85BD-C3C20B6BD682}" type="datetimeFigureOut">
              <a:rPr lang="en-GB" smtClean="0"/>
              <a:t>01/12/2021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5027975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8290" y="718528"/>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875" y="1624216"/>
            <a:ext cx="3483864" cy="24703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1705" y="1628827"/>
            <a:ext cx="3483864" cy="2465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EC1D8C-E9BA-4E75-85BD-C3C20B6BD682}" type="datetimeFigureOut">
              <a:rPr lang="en-GB" smtClean="0"/>
              <a:t>01/12/2021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5845368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71500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1627296"/>
            <a:ext cx="3483864" cy="60145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230836"/>
            <a:ext cx="3483864" cy="1870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1629886"/>
            <a:ext cx="3483864" cy="601678"/>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228752"/>
            <a:ext cx="3483864" cy="18653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EC1D8C-E9BA-4E75-85BD-C3C20B6BD682}" type="datetimeFigureOut">
              <a:rPr lang="en-GB" smtClean="0"/>
              <a:t>01/12/2021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26497582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EC1D8C-E9BA-4E75-85BD-C3C20B6BD682}" type="datetimeFigureOut">
              <a:rPr lang="en-GB" smtClean="0"/>
              <a:t>01/12/2021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818710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C1D8C-E9BA-4E75-85BD-C3C20B6BD682}" type="datetimeFigureOut">
              <a:rPr lang="en-GB" smtClean="0"/>
              <a:t>01/12/2021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293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19" y="714434"/>
            <a:ext cx="2456260" cy="1741632"/>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2500" y="714434"/>
            <a:ext cx="4509353" cy="33789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219" y="2456065"/>
            <a:ext cx="2456260" cy="163418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BEC1D8C-E9BA-4E75-85BD-C3C20B6BD682}" type="datetimeFigureOut">
              <a:rPr lang="en-GB" smtClean="0"/>
              <a:t>01/12/2021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8132732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846843" y="847135"/>
            <a:ext cx="4391154" cy="1443156"/>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6185" y="2290291"/>
            <a:ext cx="4384865" cy="1572010"/>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43975" y="4102393"/>
            <a:ext cx="4387204" cy="240092"/>
          </a:xfrm>
        </p:spPr>
        <p:txBody>
          <a:bodyPr/>
          <a:lstStyle>
            <a:lvl1pPr algn="l">
              <a:defRPr/>
            </a:lvl1pPr>
          </a:lstStyle>
          <a:p>
            <a:fld id="{7BEC1D8C-E9BA-4E75-85BD-C3C20B6BD682}" type="datetimeFigureOut">
              <a:rPr lang="en-GB" smtClean="0"/>
              <a:t>01/12/2021</a:t>
            </a:fld>
            <a:endParaRPr lang="en-GB"/>
          </a:p>
        </p:txBody>
      </p:sp>
      <p:sp>
        <p:nvSpPr>
          <p:cNvPr id="6" name="Footer Placeholder 5"/>
          <p:cNvSpPr>
            <a:spLocks noGrp="1"/>
          </p:cNvSpPr>
          <p:nvPr>
            <p:ph type="ftr" sz="quarter" idx="11"/>
          </p:nvPr>
        </p:nvSpPr>
        <p:spPr>
          <a:xfrm>
            <a:off x="843975" y="238981"/>
            <a:ext cx="3658364" cy="240698"/>
          </a:xfrm>
        </p:spPr>
        <p:txBody>
          <a:bodyPr/>
          <a:lstStyle/>
          <a:p>
            <a:endParaRPr lang="en-GB"/>
          </a:p>
        </p:txBody>
      </p:sp>
      <p:sp>
        <p:nvSpPr>
          <p:cNvPr id="7" name="Slide Number Placeholder 6"/>
          <p:cNvSpPr>
            <a:spLocks noGrp="1"/>
          </p:cNvSpPr>
          <p:nvPr>
            <p:ph type="sldNum" sz="quarter" idx="12"/>
          </p:nvPr>
        </p:nvSpPr>
        <p:spPr>
          <a:xfrm>
            <a:off x="4632596" y="103056"/>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844095" y="482598"/>
            <a:ext cx="4409694" cy="116586"/>
          </a:xfrm>
          <a:prstGeom prst="rect">
            <a:avLst/>
          </a:prstGeom>
          <a:noFill/>
          <a:ln>
            <a:noFill/>
          </a:ln>
        </p:spPr>
      </p:pic>
    </p:spTree>
    <p:extLst>
      <p:ext uri="{BB962C8B-B14F-4D97-AF65-F5344CB8AC3E}">
        <p14:creationId xmlns:p14="http://schemas.microsoft.com/office/powerpoint/2010/main" val="16450077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4589502"/>
            <a:ext cx="9144000" cy="557213"/>
          </a:xfrm>
          <a:prstGeom prst="rect">
            <a:avLst/>
          </a:prstGeom>
        </p:spPr>
      </p:pic>
      <p:sp>
        <p:nvSpPr>
          <p:cNvPr id="13" name="Rectangle 12"/>
          <p:cNvSpPr/>
          <p:nvPr/>
        </p:nvSpPr>
        <p:spPr>
          <a:xfrm>
            <a:off x="0" y="351577"/>
            <a:ext cx="9144000" cy="4235268"/>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459095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47703" y="714994"/>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47703" y="1628827"/>
            <a:ext cx="7202456" cy="2470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24623" y="247778"/>
            <a:ext cx="1886547"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7BEC1D8C-E9BA-4E75-85BD-C3C20B6BD682}" type="datetimeFigureOut">
              <a:rPr lang="en-GB" smtClean="0"/>
              <a:t>01/12/2021</a:t>
            </a:fld>
            <a:endParaRPr lang="en-GB"/>
          </a:p>
        </p:txBody>
      </p:sp>
      <p:sp>
        <p:nvSpPr>
          <p:cNvPr id="5" name="Footer Placeholder 4"/>
          <p:cNvSpPr>
            <a:spLocks noGrp="1"/>
          </p:cNvSpPr>
          <p:nvPr>
            <p:ph type="ftr" sz="quarter" idx="3"/>
          </p:nvPr>
        </p:nvSpPr>
        <p:spPr>
          <a:xfrm>
            <a:off x="847703"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438558" y="103056"/>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55322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8" r:id="rId13"/>
  </p:sldLayoutIdLst>
  <p:hf sldNum="0" hdr="0" ftr="0" dt="0"/>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299501" y="1254641"/>
            <a:ext cx="6477805" cy="2077599"/>
          </a:xfrm>
          <a:prstGeom prst="rect">
            <a:avLst/>
          </a:prstGeom>
          <a:solidFill>
            <a:schemeClr val="accent6">
              <a:lumMod val="40000"/>
              <a:lumOff val="6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en-GB" sz="3200" dirty="0"/>
              <a:t>					</a:t>
            </a:r>
            <a:br>
              <a:rPr lang="en-GB" sz="3200" dirty="0"/>
            </a:br>
            <a:r>
              <a:rPr lang="en-GB" sz="3200" dirty="0"/>
              <a:t>		</a:t>
            </a:r>
            <a:r>
              <a:rPr lang="en-GB" sz="3200" dirty="0">
                <a:solidFill>
                  <a:srgbClr val="002060"/>
                </a:solidFill>
              </a:rPr>
              <a:t>Mission-Based Learning</a:t>
            </a:r>
            <a:br>
              <a:rPr lang="lv-LV" sz="3200" dirty="0">
                <a:solidFill>
                  <a:srgbClr val="002060"/>
                </a:solidFill>
              </a:rPr>
            </a:br>
            <a:br>
              <a:rPr lang="en-GB" dirty="0"/>
            </a:br>
            <a:r>
              <a:rPr lang="lv-LV" b="1" dirty="0"/>
              <a:t>Fashion and identity</a:t>
            </a:r>
            <a:endParaRPr b="1" dirty="0"/>
          </a:p>
        </p:txBody>
      </p:sp>
      <p:sp>
        <p:nvSpPr>
          <p:cNvPr id="63" name="Google Shape;63;p13"/>
          <p:cNvSpPr txBox="1">
            <a:spLocks noGrp="1"/>
          </p:cNvSpPr>
          <p:nvPr>
            <p:ph type="subTitle" idx="1"/>
          </p:nvPr>
        </p:nvSpPr>
        <p:spPr>
          <a:xfrm>
            <a:off x="203357" y="3217763"/>
            <a:ext cx="41607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sz="2000" dirty="0"/>
              <a:t>Bauskas pilsetas pamatskola</a:t>
            </a:r>
            <a:endParaRPr sz="2000" dirty="0"/>
          </a:p>
        </p:txBody>
      </p:sp>
      <p:pic>
        <p:nvPicPr>
          <p:cNvPr id="2" name="Picture 1">
            <a:extLst>
              <a:ext uri="{FF2B5EF4-FFF2-40B4-BE49-F238E27FC236}">
                <a16:creationId xmlns:a16="http://schemas.microsoft.com/office/drawing/2014/main" id="{F454E46E-035E-429B-9C11-EB65040588D0}"/>
              </a:ext>
            </a:extLst>
          </p:cNvPr>
          <p:cNvPicPr>
            <a:picLocks noChangeAspect="1"/>
          </p:cNvPicPr>
          <p:nvPr/>
        </p:nvPicPr>
        <p:blipFill>
          <a:blip r:embed="rId3"/>
          <a:stretch>
            <a:fillRect/>
          </a:stretch>
        </p:blipFill>
        <p:spPr>
          <a:xfrm>
            <a:off x="5813490" y="3444949"/>
            <a:ext cx="2229376" cy="1114688"/>
          </a:xfrm>
          <a:prstGeom prst="rect">
            <a:avLst/>
          </a:prstGeom>
        </p:spPr>
      </p:pic>
      <p:pic>
        <p:nvPicPr>
          <p:cNvPr id="5" name="Billede 1" descr="http://erasmus-plus.ro/wp-content/uploads/2013/11/erasmus+logo_mic.jpg">
            <a:extLst>
              <a:ext uri="{FF2B5EF4-FFF2-40B4-BE49-F238E27FC236}">
                <a16:creationId xmlns:a16="http://schemas.microsoft.com/office/drawing/2014/main" id="{069014D3-D86B-4003-8F0C-3334F8461A5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57" y="89073"/>
            <a:ext cx="2026892" cy="576064"/>
          </a:xfrm>
          <a:prstGeom prst="rect">
            <a:avLst/>
          </a:prstGeom>
          <a:noFill/>
          <a:ln>
            <a:noFill/>
          </a:ln>
        </p:spPr>
      </p:pic>
      <p:pic>
        <p:nvPicPr>
          <p:cNvPr id="3" name="Picture 2">
            <a:extLst>
              <a:ext uri="{FF2B5EF4-FFF2-40B4-BE49-F238E27FC236}">
                <a16:creationId xmlns:a16="http://schemas.microsoft.com/office/drawing/2014/main" id="{B5C52341-686B-4D49-8DF4-75DFC213FE62}"/>
              </a:ext>
            </a:extLst>
          </p:cNvPr>
          <p:cNvPicPr>
            <a:picLocks noChangeAspect="1"/>
          </p:cNvPicPr>
          <p:nvPr/>
        </p:nvPicPr>
        <p:blipFill>
          <a:blip r:embed="rId5"/>
          <a:stretch>
            <a:fillRect/>
          </a:stretch>
        </p:blipFill>
        <p:spPr>
          <a:xfrm>
            <a:off x="79464" y="696434"/>
            <a:ext cx="1220037" cy="11148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4"/>
          <p:cNvSpPr txBox="1">
            <a:spLocks noGrp="1"/>
          </p:cNvSpPr>
          <p:nvPr>
            <p:ph type="title"/>
          </p:nvPr>
        </p:nvSpPr>
        <p:spPr>
          <a:xfrm>
            <a:off x="311700" y="208025"/>
            <a:ext cx="8520600" cy="733500"/>
          </a:xfrm>
          <a:prstGeom prst="rect">
            <a:avLst/>
          </a:prstGeom>
          <a:solidFill>
            <a:schemeClr val="accent6">
              <a:lumMod val="75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GB" i="1" dirty="0">
                <a:solidFill>
                  <a:schemeClr val="bg1"/>
                </a:solidFill>
              </a:rPr>
              <a:t>The story so far…</a:t>
            </a:r>
            <a:endParaRPr i="1" dirty="0">
              <a:solidFill>
                <a:schemeClr val="bg1"/>
              </a:solidFill>
            </a:endParaRPr>
          </a:p>
        </p:txBody>
      </p:sp>
      <p:sp>
        <p:nvSpPr>
          <p:cNvPr id="69" name="Google Shape;69;p14"/>
          <p:cNvSpPr txBox="1">
            <a:spLocks noGrp="1"/>
          </p:cNvSpPr>
          <p:nvPr>
            <p:ph type="body" idx="1"/>
          </p:nvPr>
        </p:nvSpPr>
        <p:spPr>
          <a:xfrm>
            <a:off x="311700" y="1367331"/>
            <a:ext cx="8520600" cy="3099900"/>
          </a:xfrm>
          <a:prstGeom prst="rect">
            <a:avLst/>
          </a:prstGeom>
        </p:spPr>
        <p:txBody>
          <a:bodyPr spcFirstLastPara="1" wrap="square" lIns="91425" tIns="91425" rIns="91425" bIns="91425" anchor="t" anchorCtr="0">
            <a:noAutofit/>
          </a:bodyPr>
          <a:lstStyle/>
          <a:p>
            <a:pPr marL="0" indent="0">
              <a:buNone/>
            </a:pPr>
            <a:r>
              <a:rPr lang="lv-LV" sz="1800" dirty="0">
                <a:latin typeface="Calibri" panose="020F0502020204030204" pitchFamily="34" charset="0"/>
                <a:cs typeface="Calibri" panose="020F0502020204030204" pitchFamily="34" charset="0"/>
              </a:rPr>
              <a:t>O</a:t>
            </a:r>
            <a:r>
              <a:rPr lang="en-US" sz="1800" dirty="0" err="1">
                <a:latin typeface="Calibri" panose="020F0502020204030204" pitchFamily="34" charset="0"/>
                <a:cs typeface="Calibri" panose="020F0502020204030204" pitchFamily="34" charset="0"/>
              </a:rPr>
              <a:t>ur</a:t>
            </a:r>
            <a:r>
              <a:rPr lang="en-US" sz="1800" dirty="0">
                <a:latin typeface="Calibri" panose="020F0502020204030204" pitchFamily="34" charset="0"/>
                <a:cs typeface="Calibri" panose="020F0502020204030204" pitchFamily="34" charset="0"/>
              </a:rPr>
              <a:t> plan was to educate our school about fashion, so next week (December 5-10) we will have a fashion week, as well as during </a:t>
            </a:r>
            <a:r>
              <a:rPr lang="lv-LV" sz="1800" dirty="0">
                <a:latin typeface="Calibri" panose="020F0502020204030204" pitchFamily="34" charset="0"/>
                <a:cs typeface="Calibri" panose="020F0502020204030204" pitchFamily="34" charset="0"/>
              </a:rPr>
              <a:t>our </a:t>
            </a:r>
            <a:r>
              <a:rPr lang="en-US" sz="1800" dirty="0">
                <a:latin typeface="Calibri" panose="020F0502020204030204" pitchFamily="34" charset="0"/>
                <a:cs typeface="Calibri" panose="020F0502020204030204" pitchFamily="34" charset="0"/>
              </a:rPr>
              <a:t>art class</a:t>
            </a:r>
            <a:r>
              <a:rPr lang="lv-LV" sz="1800" dirty="0">
                <a:latin typeface="Calibri" panose="020F0502020204030204" pitchFamily="34" charset="0"/>
                <a:cs typeface="Calibri" panose="020F0502020204030204" pitchFamily="34" charset="0"/>
              </a:rPr>
              <a:t>es</a:t>
            </a:r>
            <a:r>
              <a:rPr lang="en-US" sz="1800" dirty="0">
                <a:latin typeface="Calibri" panose="020F0502020204030204" pitchFamily="34" charset="0"/>
                <a:cs typeface="Calibri" panose="020F0502020204030204" pitchFamily="34" charset="0"/>
              </a:rPr>
              <a:t> we created costumes</a:t>
            </a:r>
            <a:r>
              <a:rPr lang="lv-LV" sz="1800" dirty="0">
                <a:latin typeface="Calibri" panose="020F0502020204030204" pitchFamily="34" charset="0"/>
                <a:cs typeface="Calibri" panose="020F0502020204030204" pitchFamily="34" charset="0"/>
              </a:rPr>
              <a:t> with latvian signs in a modern way.</a:t>
            </a:r>
            <a:endParaRPr lang="en-US" sz="18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4"/>
          <p:cNvSpPr txBox="1">
            <a:spLocks noGrp="1"/>
          </p:cNvSpPr>
          <p:nvPr>
            <p:ph type="title"/>
          </p:nvPr>
        </p:nvSpPr>
        <p:spPr>
          <a:xfrm>
            <a:off x="311700" y="208025"/>
            <a:ext cx="8520600" cy="733500"/>
          </a:xfrm>
          <a:prstGeom prst="rect">
            <a:avLst/>
          </a:prstGeom>
          <a:solidFill>
            <a:schemeClr val="accent6">
              <a:lumMod val="75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GB" i="1" dirty="0">
                <a:solidFill>
                  <a:schemeClr val="bg1"/>
                </a:solidFill>
              </a:rPr>
              <a:t>What actually happened…</a:t>
            </a:r>
            <a:endParaRPr i="1" dirty="0">
              <a:solidFill>
                <a:schemeClr val="bg1"/>
              </a:solidFill>
            </a:endParaRPr>
          </a:p>
        </p:txBody>
      </p:sp>
      <p:sp>
        <p:nvSpPr>
          <p:cNvPr id="69" name="Google Shape;69;p14"/>
          <p:cNvSpPr txBox="1">
            <a:spLocks noGrp="1"/>
          </p:cNvSpPr>
          <p:nvPr>
            <p:ph type="body" idx="1"/>
          </p:nvPr>
        </p:nvSpPr>
        <p:spPr>
          <a:xfrm>
            <a:off x="311700" y="1261006"/>
            <a:ext cx="8520600" cy="3099900"/>
          </a:xfrm>
          <a:prstGeom prst="rect">
            <a:avLst/>
          </a:prstGeom>
        </p:spPr>
        <p:txBody>
          <a:bodyPr spcFirstLastPara="1" wrap="square" lIns="91425" tIns="91425" rIns="91425" bIns="91425" anchor="t" anchorCtr="0">
            <a:noAutofit/>
          </a:bodyPr>
          <a:lstStyle/>
          <a:p>
            <a:pPr marL="0" indent="0">
              <a:buNone/>
            </a:pPr>
            <a:r>
              <a:rPr lang="en-US" sz="2000" b="1" dirty="0">
                <a:solidFill>
                  <a:srgbClr val="002060"/>
                </a:solidFill>
                <a:latin typeface="Calibri" panose="020F0502020204030204" pitchFamily="34" charset="0"/>
                <a:cs typeface="Calibri" panose="020F0502020204030204" pitchFamily="34" charset="0"/>
              </a:rPr>
              <a:t>Planning </a:t>
            </a:r>
            <a:r>
              <a:rPr lang="en-GB" sz="2000" b="1" dirty="0">
                <a:solidFill>
                  <a:srgbClr val="002060"/>
                </a:solidFill>
                <a:latin typeface="Calibri" panose="020F0502020204030204" pitchFamily="34" charset="0"/>
                <a:cs typeface="Calibri" panose="020F0502020204030204" pitchFamily="34" charset="0"/>
              </a:rPr>
              <a:t>our missions</a:t>
            </a:r>
            <a:r>
              <a:rPr lang="en-US" sz="2000" b="1" dirty="0">
                <a:solidFill>
                  <a:srgbClr val="002060"/>
                </a:solidFill>
                <a:latin typeface="Calibri" panose="020F0502020204030204" pitchFamily="34" charset="0"/>
                <a:cs typeface="Calibri" panose="020F0502020204030204" pitchFamily="34" charset="0"/>
              </a:rPr>
              <a:t>:</a:t>
            </a:r>
            <a:r>
              <a:rPr lang="lv-LV" sz="2000" b="1" dirty="0">
                <a:solidFill>
                  <a:srgbClr val="002060"/>
                </a:solidFill>
                <a:latin typeface="Calibri" panose="020F0502020204030204" pitchFamily="34" charset="0"/>
                <a:cs typeface="Calibri" panose="020F0502020204030204" pitchFamily="34" charset="0"/>
              </a:rPr>
              <a:t> </a:t>
            </a:r>
            <a:r>
              <a:rPr lang="lv-LV" sz="1600" dirty="0">
                <a:latin typeface="Calibri" panose="020F0502020204030204" pitchFamily="34" charset="0"/>
                <a:cs typeface="Calibri" panose="020F0502020204030204" pitchFamily="34" charset="0"/>
              </a:rPr>
              <a:t>we decided we would do as much as we can together because this is a group project, but of course some things you can’t do together like making your own costume.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GB" sz="2000" b="1" dirty="0">
                <a:solidFill>
                  <a:srgbClr val="002060"/>
                </a:solidFill>
                <a:latin typeface="Calibri" panose="020F0502020204030204" pitchFamily="34" charset="0"/>
                <a:cs typeface="Calibri" panose="020F0502020204030204" pitchFamily="34" charset="0"/>
              </a:rPr>
              <a:t>Challenges</a:t>
            </a:r>
            <a:r>
              <a:rPr lang="en-US" sz="2000" b="1" dirty="0">
                <a:solidFill>
                  <a:srgbClr val="002060"/>
                </a:solidFill>
                <a:latin typeface="Calibri" panose="020F0502020204030204" pitchFamily="34" charset="0"/>
                <a:cs typeface="Calibri" panose="020F0502020204030204" pitchFamily="34" charset="0"/>
              </a:rPr>
              <a:t>:</a:t>
            </a:r>
            <a:r>
              <a:rPr lang="lv-LV" sz="2000" b="1" dirty="0">
                <a:solidFill>
                  <a:srgbClr val="002060"/>
                </a:solidFill>
                <a:latin typeface="Calibri" panose="020F0502020204030204" pitchFamily="34" charset="0"/>
                <a:cs typeface="Calibri" panose="020F0502020204030204" pitchFamily="34" charset="0"/>
              </a:rPr>
              <a:t> </a:t>
            </a:r>
            <a:r>
              <a:rPr lang="lv-LV" sz="1600" dirty="0">
                <a:latin typeface="Calibri" panose="020F0502020204030204" pitchFamily="34" charset="0"/>
                <a:cs typeface="Calibri" panose="020F0502020204030204" pitchFamily="34" charset="0"/>
              </a:rPr>
              <a:t>Of course the biggest challange was Covid-19 because most of the time we weren’t studying in person but at home so we couldn’t really do a lot of the things we planned. Other challange was that we are the eldest class in our school so that means we have to get ready for exams and we have a lot of tests and homework</a:t>
            </a:r>
            <a:endParaRPr lang="en-US" sz="12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00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834637" y="662253"/>
            <a:ext cx="7202456" cy="574031"/>
          </a:xfrm>
          <a:prstGeom prst="rect">
            <a:avLst/>
          </a:prstGeom>
        </p:spPr>
        <p:txBody>
          <a:bodyPr spcFirstLastPara="1" wrap="square" lIns="91425" tIns="91425" rIns="91425" bIns="91425" anchor="b" anchorCtr="0">
            <a:noAutofit/>
          </a:bodyPr>
          <a:lstStyle/>
          <a:p>
            <a:r>
              <a:rPr lang="en" dirty="0">
                <a:solidFill>
                  <a:schemeClr val="accent2"/>
                </a:solidFill>
              </a:rPr>
              <a:t>Storyline</a:t>
            </a:r>
            <a:endParaRPr sz="1400" dirty="0">
              <a:solidFill>
                <a:schemeClr val="tx1">
                  <a:lumMod val="75000"/>
                  <a:lumOff val="25000"/>
                </a:schemeClr>
              </a:solidFill>
            </a:endParaRPr>
          </a:p>
        </p:txBody>
      </p:sp>
      <p:sp>
        <p:nvSpPr>
          <p:cNvPr id="163" name="Google Shape;163;p23"/>
          <p:cNvSpPr txBox="1">
            <a:spLocks noGrp="1"/>
          </p:cNvSpPr>
          <p:nvPr>
            <p:ph type="body" idx="4294967295"/>
          </p:nvPr>
        </p:nvSpPr>
        <p:spPr>
          <a:xfrm>
            <a:off x="581745" y="1448793"/>
            <a:ext cx="1957861" cy="76277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600" dirty="0">
                <a:latin typeface="Calibri" panose="020F0502020204030204" pitchFamily="34" charset="0"/>
                <a:cs typeface="Calibri" panose="020F0502020204030204" pitchFamily="34" charset="0"/>
              </a:rPr>
              <a:t>&lt;-</a:t>
            </a:r>
            <a:r>
              <a:rPr lang="en-US" sz="1600" dirty="0">
                <a:latin typeface="Calibri" panose="020F0502020204030204" pitchFamily="34" charset="0"/>
                <a:cs typeface="Calibri" panose="020F0502020204030204" pitchFamily="34" charset="0"/>
              </a:rPr>
              <a:t>We started making our costumes.</a:t>
            </a:r>
            <a:endParaRPr sz="1400" dirty="0">
              <a:latin typeface="Calibri" panose="020F0502020204030204" pitchFamily="34" charset="0"/>
              <a:cs typeface="Calibri" panose="020F0502020204030204" pitchFamily="34" charset="0"/>
            </a:endParaRPr>
          </a:p>
        </p:txBody>
      </p:sp>
      <p:sp>
        <p:nvSpPr>
          <p:cNvPr id="167" name="Google Shape;167;p23"/>
          <p:cNvSpPr txBox="1">
            <a:spLocks noGrp="1"/>
          </p:cNvSpPr>
          <p:nvPr>
            <p:ph type="body" idx="4294967295"/>
          </p:nvPr>
        </p:nvSpPr>
        <p:spPr>
          <a:xfrm>
            <a:off x="6257069" y="1004974"/>
            <a:ext cx="1649036" cy="624572"/>
          </a:xfrm>
          <a:prstGeom prst="rect">
            <a:avLst/>
          </a:prstGeom>
        </p:spPr>
        <p:txBody>
          <a:bodyPr spcFirstLastPara="1" wrap="square" lIns="91425" tIns="91425" rIns="91425" bIns="91425" anchor="t" anchorCtr="0">
            <a:noAutofit/>
          </a:bodyPr>
          <a:lstStyle/>
          <a:p>
            <a:pPr marL="0" lvl="0" indent="0">
              <a:spcAft>
                <a:spcPts val="1600"/>
              </a:spcAft>
              <a:buNone/>
            </a:pPr>
            <a:r>
              <a:rPr lang="lv-LV" sz="1400" dirty="0"/>
              <a:t>Filming videos about school struggles</a:t>
            </a:r>
            <a:endParaRPr sz="1400" dirty="0"/>
          </a:p>
        </p:txBody>
      </p:sp>
      <p:sp>
        <p:nvSpPr>
          <p:cNvPr id="169" name="Google Shape;169;p23"/>
          <p:cNvSpPr txBox="1">
            <a:spLocks noGrp="1"/>
          </p:cNvSpPr>
          <p:nvPr>
            <p:ph type="body" idx="4294967295"/>
          </p:nvPr>
        </p:nvSpPr>
        <p:spPr>
          <a:xfrm>
            <a:off x="5294025" y="3684827"/>
            <a:ext cx="2684105" cy="57785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400" dirty="0">
                <a:latin typeface="Calibri" panose="020F0502020204030204" pitchFamily="34" charset="0"/>
                <a:cs typeface="Calibri" panose="020F0502020204030204" pitchFamily="34" charset="0"/>
              </a:rPr>
              <a:t>Replanning the new dates for our ‘’fashion week’’ </a:t>
            </a:r>
          </a:p>
        </p:txBody>
      </p:sp>
      <p:graphicFrame>
        <p:nvGraphicFramePr>
          <p:cNvPr id="160" name="Google Shape;160;p23"/>
          <p:cNvGraphicFramePr/>
          <p:nvPr>
            <p:extLst>
              <p:ext uri="{D42A27DB-BD31-4B8C-83A1-F6EECF244321}">
                <p14:modId xmlns:p14="http://schemas.microsoft.com/office/powerpoint/2010/main" val="1921061693"/>
              </p:ext>
            </p:extLst>
          </p:nvPr>
        </p:nvGraphicFramePr>
        <p:xfrm>
          <a:off x="360341" y="2383781"/>
          <a:ext cx="8151048" cy="731490"/>
        </p:xfrm>
        <a:graphic>
          <a:graphicData uri="http://schemas.openxmlformats.org/drawingml/2006/table">
            <a:tbl>
              <a:tblPr>
                <a:tableStyleId>{666DB29A-5472-4A60-AEBD-E33AD814B19C}</a:tableStyleId>
              </a:tblPr>
              <a:tblGrid>
                <a:gridCol w="1222015">
                  <a:extLst>
                    <a:ext uri="{9D8B030D-6E8A-4147-A177-3AD203B41FA5}">
                      <a16:colId xmlns:a16="http://schemas.microsoft.com/office/drawing/2014/main" val="3248776489"/>
                    </a:ext>
                  </a:extLst>
                </a:gridCol>
                <a:gridCol w="1038951">
                  <a:extLst>
                    <a:ext uri="{9D8B030D-6E8A-4147-A177-3AD203B41FA5}">
                      <a16:colId xmlns:a16="http://schemas.microsoft.com/office/drawing/2014/main" val="282259228"/>
                    </a:ext>
                  </a:extLst>
                </a:gridCol>
                <a:gridCol w="1092485">
                  <a:extLst>
                    <a:ext uri="{9D8B030D-6E8A-4147-A177-3AD203B41FA5}">
                      <a16:colId xmlns:a16="http://schemas.microsoft.com/office/drawing/2014/main" val="4128533465"/>
                    </a:ext>
                  </a:extLst>
                </a:gridCol>
                <a:gridCol w="1230857">
                  <a:extLst>
                    <a:ext uri="{9D8B030D-6E8A-4147-A177-3AD203B41FA5}">
                      <a16:colId xmlns:a16="http://schemas.microsoft.com/office/drawing/2014/main" val="2368526736"/>
                    </a:ext>
                  </a:extLst>
                </a:gridCol>
                <a:gridCol w="1187259">
                  <a:extLst>
                    <a:ext uri="{9D8B030D-6E8A-4147-A177-3AD203B41FA5}">
                      <a16:colId xmlns:a16="http://schemas.microsoft.com/office/drawing/2014/main" val="20000"/>
                    </a:ext>
                  </a:extLst>
                </a:gridCol>
                <a:gridCol w="1105378">
                  <a:extLst>
                    <a:ext uri="{9D8B030D-6E8A-4147-A177-3AD203B41FA5}">
                      <a16:colId xmlns:a16="http://schemas.microsoft.com/office/drawing/2014/main" val="1108842410"/>
                    </a:ext>
                  </a:extLst>
                </a:gridCol>
                <a:gridCol w="1274103">
                  <a:extLst>
                    <a:ext uri="{9D8B030D-6E8A-4147-A177-3AD203B41FA5}">
                      <a16:colId xmlns:a16="http://schemas.microsoft.com/office/drawing/2014/main" val="20004"/>
                    </a:ext>
                  </a:extLst>
                </a:gridCol>
              </a:tblGrid>
              <a:tr h="71912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solidFill>
                            <a:schemeClr val="bg1"/>
                          </a:solidFill>
                        </a:rPr>
                        <a:t>April </a:t>
                      </a:r>
                      <a:br>
                        <a:rPr lang="en-GB" sz="1800" dirty="0">
                          <a:solidFill>
                            <a:schemeClr val="bg1"/>
                          </a:solidFill>
                        </a:rPr>
                      </a:br>
                      <a:r>
                        <a:rPr lang="en-GB" sz="1800" dirty="0">
                          <a:solidFill>
                            <a:schemeClr val="bg1"/>
                          </a:solidFill>
                        </a:rPr>
                        <a:t>2021</a:t>
                      </a:r>
                    </a:p>
                  </a:txBody>
                  <a:tcPr marL="91425" marR="91425" marT="91425" marB="91425" anchor="ctr">
                    <a:solidFill>
                      <a:srgbClr val="7030A0"/>
                    </a:solidFill>
                  </a:tcPr>
                </a:tc>
                <a:tc>
                  <a:txBody>
                    <a:bodyPr/>
                    <a:lstStyle/>
                    <a:p>
                      <a:pPr marL="0" lvl="0" indent="0" algn="ctr" rtl="0">
                        <a:spcBef>
                          <a:spcPts val="0"/>
                        </a:spcBef>
                        <a:spcAft>
                          <a:spcPts val="0"/>
                        </a:spcAft>
                        <a:buNone/>
                      </a:pPr>
                      <a:r>
                        <a:rPr lang="en-GB" sz="1800" dirty="0">
                          <a:solidFill>
                            <a:schemeClr val="bg1"/>
                          </a:solidFill>
                        </a:rPr>
                        <a:t>May</a:t>
                      </a:r>
                      <a:endParaRPr sz="1800" dirty="0">
                        <a:solidFill>
                          <a:schemeClr val="bg1"/>
                        </a:solidFill>
                      </a:endParaRPr>
                    </a:p>
                  </a:txBody>
                  <a:tcPr marL="91425" marR="91425" marT="91425" marB="91425" anchor="ctr">
                    <a:solidFill>
                      <a:srgbClr val="FF0000"/>
                    </a:solidFill>
                  </a:tcPr>
                </a:tc>
                <a:tc>
                  <a:txBody>
                    <a:bodyPr/>
                    <a:lstStyle/>
                    <a:p>
                      <a:pPr marL="0" lvl="0" indent="0" algn="ctr" rtl="0">
                        <a:spcBef>
                          <a:spcPts val="0"/>
                        </a:spcBef>
                        <a:spcAft>
                          <a:spcPts val="0"/>
                        </a:spcAft>
                        <a:buNone/>
                      </a:pPr>
                      <a:r>
                        <a:rPr lang="en-GB" sz="1800" dirty="0">
                          <a:solidFill>
                            <a:schemeClr val="bg1"/>
                          </a:solidFill>
                        </a:rPr>
                        <a:t>June</a:t>
                      </a:r>
                      <a:endParaRPr sz="1800" dirty="0">
                        <a:solidFill>
                          <a:schemeClr val="bg1"/>
                        </a:solidFill>
                      </a:endParaRPr>
                    </a:p>
                  </a:txBody>
                  <a:tcPr marL="91425" marR="91425" marT="91425" marB="91425" anchor="ctr">
                    <a:solidFill>
                      <a:srgbClr val="7030A0"/>
                    </a:solidFill>
                  </a:tcPr>
                </a:tc>
                <a:tc>
                  <a:txBody>
                    <a:bodyPr/>
                    <a:lstStyle/>
                    <a:p>
                      <a:pPr marL="0" lvl="0" indent="0" algn="ctr" rtl="0">
                        <a:spcBef>
                          <a:spcPts val="0"/>
                        </a:spcBef>
                        <a:spcAft>
                          <a:spcPts val="0"/>
                        </a:spcAft>
                        <a:buNone/>
                      </a:pPr>
                      <a:r>
                        <a:rPr lang="en-GB" sz="1800" dirty="0">
                          <a:solidFill>
                            <a:schemeClr val="bg1"/>
                          </a:solidFill>
                        </a:rPr>
                        <a:t>July</a:t>
                      </a:r>
                      <a:endParaRPr sz="1800" dirty="0">
                        <a:solidFill>
                          <a:schemeClr val="bg1"/>
                        </a:solidFill>
                      </a:endParaRPr>
                    </a:p>
                  </a:txBody>
                  <a:tcPr marL="91425" marR="91425" marT="91425" marB="91425" anchor="ctr">
                    <a:solidFill>
                      <a:srgbClr val="FF0000"/>
                    </a:solidFill>
                  </a:tcPr>
                </a:tc>
                <a:tc>
                  <a:txBody>
                    <a:bodyPr/>
                    <a:lstStyle/>
                    <a:p>
                      <a:pPr marL="0" lvl="0" indent="0" algn="ctr" rtl="0">
                        <a:spcBef>
                          <a:spcPts val="0"/>
                        </a:spcBef>
                        <a:spcAft>
                          <a:spcPts val="0"/>
                        </a:spcAft>
                        <a:buNone/>
                      </a:pPr>
                      <a:r>
                        <a:rPr lang="en-GB" sz="1800" dirty="0">
                          <a:solidFill>
                            <a:schemeClr val="bg1"/>
                          </a:solidFill>
                        </a:rPr>
                        <a:t>Aug</a:t>
                      </a:r>
                      <a:endParaRPr sz="1800" dirty="0">
                        <a:solidFill>
                          <a:schemeClr val="bg1"/>
                        </a:solidFill>
                      </a:endParaRPr>
                    </a:p>
                  </a:txBody>
                  <a:tcPr marL="91425" marR="91425" marT="91425" marB="91425" anchor="ctr">
                    <a:solidFill>
                      <a:srgbClr val="7030A0"/>
                    </a:solidFill>
                  </a:tcPr>
                </a:tc>
                <a:tc>
                  <a:txBody>
                    <a:bodyPr/>
                    <a:lstStyle/>
                    <a:p>
                      <a:pPr marL="0" lvl="0" indent="0" algn="ctr" rtl="0">
                        <a:spcBef>
                          <a:spcPts val="0"/>
                        </a:spcBef>
                        <a:spcAft>
                          <a:spcPts val="0"/>
                        </a:spcAft>
                        <a:buNone/>
                      </a:pPr>
                      <a:r>
                        <a:rPr lang="en-GB" sz="1800" dirty="0">
                          <a:solidFill>
                            <a:schemeClr val="bg1"/>
                          </a:solidFill>
                        </a:rPr>
                        <a:t>Sept</a:t>
                      </a:r>
                      <a:endParaRPr sz="1800" dirty="0">
                        <a:solidFill>
                          <a:schemeClr val="bg1"/>
                        </a:solidFill>
                      </a:endParaRPr>
                    </a:p>
                  </a:txBody>
                  <a:tcPr marL="91425" marR="91425" marT="91425" marB="91425" anchor="ctr">
                    <a:solidFill>
                      <a:srgbClr val="FF0000"/>
                    </a:solidFill>
                  </a:tcPr>
                </a:tc>
                <a:tc>
                  <a:txBody>
                    <a:bodyPr/>
                    <a:lstStyle/>
                    <a:p>
                      <a:pPr marL="0" lvl="0" indent="0" algn="ctr" rtl="0">
                        <a:spcBef>
                          <a:spcPts val="0"/>
                        </a:spcBef>
                        <a:spcAft>
                          <a:spcPts val="0"/>
                        </a:spcAft>
                        <a:buNone/>
                      </a:pPr>
                      <a:r>
                        <a:rPr lang="en-GB" sz="1800" dirty="0">
                          <a:solidFill>
                            <a:schemeClr val="bg1"/>
                          </a:solidFill>
                        </a:rPr>
                        <a:t>Oct </a:t>
                      </a:r>
                      <a:br>
                        <a:rPr lang="en-GB" sz="1800" dirty="0">
                          <a:solidFill>
                            <a:schemeClr val="bg1"/>
                          </a:solidFill>
                        </a:rPr>
                      </a:br>
                      <a:r>
                        <a:rPr lang="en-GB" sz="1800" dirty="0">
                          <a:solidFill>
                            <a:schemeClr val="bg1"/>
                          </a:solidFill>
                        </a:rPr>
                        <a:t>2021</a:t>
                      </a:r>
                      <a:endParaRPr sz="1800" dirty="0">
                        <a:solidFill>
                          <a:schemeClr val="bg1"/>
                        </a:solidFill>
                      </a:endParaRPr>
                    </a:p>
                  </a:txBody>
                  <a:tcPr marL="91425" marR="91425" marT="91425" marB="91425" anchor="ctr">
                    <a:solidFill>
                      <a:srgbClr val="7030A0"/>
                    </a:solidFill>
                  </a:tcPr>
                </a:tc>
                <a:extLst>
                  <a:ext uri="{0D108BD9-81ED-4DB2-BD59-A6C34878D82A}">
                    <a16:rowId xmlns:a16="http://schemas.microsoft.com/office/drawing/2014/main" val="10000"/>
                  </a:ext>
                </a:extLst>
              </a:tr>
            </a:tbl>
          </a:graphicData>
        </a:graphic>
      </p:graphicFrame>
      <p:cxnSp>
        <p:nvCxnSpPr>
          <p:cNvPr id="161" name="Google Shape;161;p23"/>
          <p:cNvCxnSpPr/>
          <p:nvPr/>
        </p:nvCxnSpPr>
        <p:spPr>
          <a:xfrm rot="10800000">
            <a:off x="569975" y="1439375"/>
            <a:ext cx="0" cy="954600"/>
          </a:xfrm>
          <a:prstGeom prst="straightConnector1">
            <a:avLst/>
          </a:prstGeom>
          <a:noFill/>
          <a:ln w="9525" cap="flat" cmpd="sng">
            <a:solidFill>
              <a:schemeClr val="dk2"/>
            </a:solidFill>
            <a:prstDash val="solid"/>
            <a:round/>
            <a:headEnd type="none" w="med" len="med"/>
            <a:tailEnd type="oval" w="med" len="med"/>
          </a:ln>
        </p:spPr>
      </p:cxnSp>
      <p:cxnSp>
        <p:nvCxnSpPr>
          <p:cNvPr id="171" name="Google Shape;171;p23"/>
          <p:cNvCxnSpPr/>
          <p:nvPr/>
        </p:nvCxnSpPr>
        <p:spPr>
          <a:xfrm rot="10800000">
            <a:off x="6239365" y="1448793"/>
            <a:ext cx="0" cy="954600"/>
          </a:xfrm>
          <a:prstGeom prst="straightConnector1">
            <a:avLst/>
          </a:prstGeom>
          <a:noFill/>
          <a:ln w="9525" cap="flat" cmpd="sng">
            <a:solidFill>
              <a:schemeClr val="dk2"/>
            </a:solidFill>
            <a:prstDash val="solid"/>
            <a:round/>
            <a:headEnd type="none" w="med" len="med"/>
            <a:tailEnd type="oval" w="med" len="med"/>
          </a:ln>
        </p:spPr>
      </p:cxnSp>
      <p:cxnSp>
        <p:nvCxnSpPr>
          <p:cNvPr id="172" name="Google Shape;172;p23"/>
          <p:cNvCxnSpPr/>
          <p:nvPr/>
        </p:nvCxnSpPr>
        <p:spPr>
          <a:xfrm>
            <a:off x="7851527" y="3115271"/>
            <a:ext cx="0" cy="828000"/>
          </a:xfrm>
          <a:prstGeom prst="straightConnector1">
            <a:avLst/>
          </a:prstGeom>
          <a:noFill/>
          <a:ln w="9525" cap="flat" cmpd="sng">
            <a:solidFill>
              <a:schemeClr val="dk2"/>
            </a:solidFill>
            <a:prstDash val="solid"/>
            <a:round/>
            <a:headEnd type="none" w="med" len="med"/>
            <a:tailEnd type="oval" w="med" len="med"/>
          </a:ln>
        </p:spPr>
      </p:cxnSp>
      <p:cxnSp>
        <p:nvCxnSpPr>
          <p:cNvPr id="16" name="Google Shape;171;p23">
            <a:extLst>
              <a:ext uri="{FF2B5EF4-FFF2-40B4-BE49-F238E27FC236}">
                <a16:creationId xmlns:a16="http://schemas.microsoft.com/office/drawing/2014/main" id="{E2AB8B59-C82C-48D6-B8AD-9ABE52A3DDF1}"/>
              </a:ext>
            </a:extLst>
          </p:cNvPr>
          <p:cNvCxnSpPr/>
          <p:nvPr/>
        </p:nvCxnSpPr>
        <p:spPr>
          <a:xfrm rot="10800000">
            <a:off x="4951335" y="1429181"/>
            <a:ext cx="0" cy="954600"/>
          </a:xfrm>
          <a:prstGeom prst="straightConnector1">
            <a:avLst/>
          </a:prstGeom>
          <a:noFill/>
          <a:ln w="9525" cap="flat" cmpd="sng">
            <a:solidFill>
              <a:schemeClr val="dk2"/>
            </a:solidFill>
            <a:prstDash val="solid"/>
            <a:round/>
            <a:headEnd type="none" w="med" len="med"/>
            <a:tailEnd type="oval" w="med" len="med"/>
          </a:ln>
        </p:spPr>
      </p:cxnSp>
      <p:sp>
        <p:nvSpPr>
          <p:cNvPr id="2" name="TextBox 1">
            <a:extLst>
              <a:ext uri="{FF2B5EF4-FFF2-40B4-BE49-F238E27FC236}">
                <a16:creationId xmlns:a16="http://schemas.microsoft.com/office/drawing/2014/main" id="{CE51EDDD-465C-490B-8801-B0F39CFAA6DC}"/>
              </a:ext>
            </a:extLst>
          </p:cNvPr>
          <p:cNvSpPr txBox="1"/>
          <p:nvPr/>
        </p:nvSpPr>
        <p:spPr>
          <a:xfrm>
            <a:off x="2971629" y="1214230"/>
            <a:ext cx="2032892" cy="1169551"/>
          </a:xfrm>
          <a:prstGeom prst="rect">
            <a:avLst/>
          </a:prstGeom>
          <a:noFill/>
        </p:spPr>
        <p:txBody>
          <a:bodyPr wrap="square" rtlCol="0">
            <a:spAutoFit/>
          </a:bodyPr>
          <a:lstStyle/>
          <a:p>
            <a:r>
              <a:rPr lang="en-US" sz="1400" dirty="0"/>
              <a:t>We decided to change our mission after </a:t>
            </a:r>
            <a:r>
              <a:rPr lang="en-US" sz="1400" dirty="0" err="1"/>
              <a:t>realising</a:t>
            </a:r>
            <a:r>
              <a:rPr lang="en-US" sz="1400" dirty="0"/>
              <a:t> how important self identity actually is.</a:t>
            </a:r>
          </a:p>
        </p:txBody>
      </p:sp>
      <p:pic>
        <p:nvPicPr>
          <p:cNvPr id="5" name="Picture 4">
            <a:extLst>
              <a:ext uri="{FF2B5EF4-FFF2-40B4-BE49-F238E27FC236}">
                <a16:creationId xmlns:a16="http://schemas.microsoft.com/office/drawing/2014/main" id="{DF9B866E-0A4C-4973-AAC1-812D04FA5EA2}"/>
              </a:ext>
            </a:extLst>
          </p:cNvPr>
          <p:cNvPicPr>
            <a:picLocks noChangeAspect="1"/>
          </p:cNvPicPr>
          <p:nvPr/>
        </p:nvPicPr>
        <p:blipFill>
          <a:blip r:embed="rId3"/>
          <a:stretch>
            <a:fillRect/>
          </a:stretch>
        </p:blipFill>
        <p:spPr>
          <a:xfrm>
            <a:off x="2432990" y="3115271"/>
            <a:ext cx="85351" cy="871804"/>
          </a:xfrm>
          <a:prstGeom prst="rect">
            <a:avLst/>
          </a:prstGeom>
        </p:spPr>
      </p:pic>
      <p:sp>
        <p:nvSpPr>
          <p:cNvPr id="6" name="TextBox 5">
            <a:extLst>
              <a:ext uri="{FF2B5EF4-FFF2-40B4-BE49-F238E27FC236}">
                <a16:creationId xmlns:a16="http://schemas.microsoft.com/office/drawing/2014/main" id="{4C09C2FB-CD7E-4737-B724-7FEA4BF33BF2}"/>
              </a:ext>
            </a:extLst>
          </p:cNvPr>
          <p:cNvSpPr txBox="1"/>
          <p:nvPr/>
        </p:nvSpPr>
        <p:spPr>
          <a:xfrm>
            <a:off x="524351" y="3386296"/>
            <a:ext cx="2015256" cy="1169551"/>
          </a:xfrm>
          <a:prstGeom prst="rect">
            <a:avLst/>
          </a:prstGeom>
          <a:noFill/>
        </p:spPr>
        <p:txBody>
          <a:bodyPr wrap="square" rtlCol="0">
            <a:spAutoFit/>
          </a:bodyPr>
          <a:lstStyle/>
          <a:p>
            <a:r>
              <a:rPr lang="en-US" sz="1400"/>
              <a:t>Learned about the horrors of fast fashion and how to repurpose old clothing</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278509"/>
            <a:ext cx="7055456"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dirty="0">
                <a:solidFill>
                  <a:srgbClr val="002060"/>
                </a:solidFill>
              </a:rPr>
              <a:t>Project </a:t>
            </a:r>
            <a:r>
              <a:rPr lang="en-GB" sz="2700" dirty="0">
                <a:solidFill>
                  <a:srgbClr val="002060"/>
                </a:solidFill>
              </a:rPr>
              <a:t>results: </a:t>
            </a:r>
            <a:r>
              <a:rPr lang="en-GB" sz="2100" dirty="0">
                <a:solidFill>
                  <a:srgbClr val="002060"/>
                </a:solidFill>
              </a:rPr>
              <a:t>Physical &amp; social changes</a:t>
            </a:r>
            <a:endParaRPr sz="2100" dirty="0">
              <a:solidFill>
                <a:srgbClr val="002060"/>
              </a:solidFill>
            </a:endParaRPr>
          </a:p>
        </p:txBody>
      </p:sp>
      <p:sp>
        <p:nvSpPr>
          <p:cNvPr id="97" name="Google Shape;97;p17"/>
          <p:cNvSpPr txBox="1">
            <a:spLocks noGrp="1"/>
          </p:cNvSpPr>
          <p:nvPr>
            <p:ph type="body" idx="1"/>
          </p:nvPr>
        </p:nvSpPr>
        <p:spPr>
          <a:xfrm>
            <a:off x="4333037" y="1288472"/>
            <a:ext cx="4499263" cy="3460172"/>
          </a:xfrm>
          <a:prstGeom prst="rect">
            <a:avLst/>
          </a:prstGeom>
          <a:solidFill>
            <a:schemeClr val="accent3">
              <a:lumMod val="20000"/>
              <a:lumOff val="80000"/>
            </a:schemeClr>
          </a:solidFill>
        </p:spPr>
        <p:txBody>
          <a:bodyPr spcFirstLastPara="1" wrap="square" lIns="91425" tIns="91425" rIns="91425" bIns="91425" anchor="t" anchorCtr="0">
            <a:noAutofit/>
          </a:bodyPr>
          <a:lstStyle/>
          <a:p>
            <a:pPr marL="0" lvl="0" indent="0">
              <a:spcAft>
                <a:spcPts val="1600"/>
              </a:spcAft>
              <a:buNone/>
            </a:pPr>
            <a:r>
              <a:rPr lang="en" b="1" dirty="0">
                <a:solidFill>
                  <a:schemeClr val="tx1">
                    <a:lumMod val="65000"/>
                    <a:lumOff val="35000"/>
                  </a:schemeClr>
                </a:solidFill>
              </a:rPr>
              <a:t> </a:t>
            </a:r>
            <a:r>
              <a:rPr lang="en-US" sz="1400" dirty="0"/>
              <a:t>These projects are pretty similar to each other as the big caption is – fashion. The project planning and stuff took a lot of time and we really needed to use our imaginations. The first project – making our own clothing, took a lot of patience and it was pretty tricky. The other project – fashion week, is more of a social thing. We needed to make the flyers and inform all the students and teachers, and also make sure everyone understood the rules.</a:t>
            </a:r>
          </a:p>
          <a:p>
            <a:pPr marL="0" lvl="0" indent="0">
              <a:spcAft>
                <a:spcPts val="1600"/>
              </a:spcAft>
              <a:buNone/>
            </a:pPr>
            <a:endParaRPr sz="1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99" name="Google Shape;99;p17"/>
          <p:cNvSpPr txBox="1">
            <a:spLocks noGrp="1"/>
          </p:cNvSpPr>
          <p:nvPr>
            <p:ph type="body" idx="4294967295"/>
          </p:nvPr>
        </p:nvSpPr>
        <p:spPr>
          <a:xfrm>
            <a:off x="311700" y="1288474"/>
            <a:ext cx="3670300" cy="3460172"/>
          </a:xfrm>
          <a:prstGeom prst="rect">
            <a:avLst/>
          </a:prstGeom>
          <a:solidFill>
            <a:schemeClr val="accent3">
              <a:lumMod val="20000"/>
              <a:lumOff val="80000"/>
            </a:schemeClr>
          </a:solidFill>
        </p:spPr>
        <p:txBody>
          <a:bodyPr spcFirstLastPara="1" wrap="square" lIns="91425" tIns="91425" rIns="91425" bIns="91425" anchor="t" anchorCtr="0">
            <a:noAutofit/>
          </a:bodyPr>
          <a:lstStyle/>
          <a:p>
            <a:pPr marL="0" lvl="0" indent="0">
              <a:buNone/>
            </a:pPr>
            <a:r>
              <a:rPr lang="en" sz="1400" b="1" dirty="0">
                <a:latin typeface="Calibri" panose="020F0502020204030204" pitchFamily="34" charset="0"/>
                <a:cs typeface="Calibri" panose="020F0502020204030204" pitchFamily="34" charset="0"/>
              </a:rPr>
              <a:t>A</a:t>
            </a:r>
            <a:r>
              <a:rPr lang="en-GB" sz="1400" b="1" dirty="0">
                <a:latin typeface="Calibri" panose="020F0502020204030204" pitchFamily="34" charset="0"/>
                <a:cs typeface="Calibri" panose="020F0502020204030204" pitchFamily="34" charset="0"/>
              </a:rPr>
              <a:t>s a result of these a</a:t>
            </a:r>
            <a:r>
              <a:rPr lang="en" sz="1400" b="1" dirty="0">
                <a:latin typeface="Calibri" panose="020F0502020204030204" pitchFamily="34" charset="0"/>
                <a:cs typeface="Calibri" panose="020F0502020204030204" pitchFamily="34" charset="0"/>
              </a:rPr>
              <a:t>ctivities…</a:t>
            </a:r>
            <a:endParaRPr sz="1400" b="1" dirty="0">
              <a:latin typeface="Calibri" panose="020F0502020204030204" pitchFamily="34" charset="0"/>
              <a:cs typeface="Calibri" panose="020F0502020204030204" pitchFamily="34" charset="0"/>
            </a:endParaRPr>
          </a:p>
          <a:p>
            <a:pPr marL="0" lvl="0" indent="0" algn="l" rtl="0">
              <a:spcBef>
                <a:spcPts val="1600"/>
              </a:spcBef>
              <a:spcAft>
                <a:spcPts val="0"/>
              </a:spcAft>
              <a:buNone/>
            </a:pPr>
            <a:endParaRPr b="1" dirty="0"/>
          </a:p>
          <a:p>
            <a:pPr marL="0" lvl="0" indent="0" algn="l" rtl="0">
              <a:spcBef>
                <a:spcPts val="1600"/>
              </a:spcBef>
              <a:spcAft>
                <a:spcPts val="1600"/>
              </a:spcAft>
              <a:buNone/>
            </a:pP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15636"/>
            <a:ext cx="5683855"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dirty="0">
                <a:solidFill>
                  <a:srgbClr val="002060"/>
                </a:solidFill>
              </a:rPr>
              <a:t>Project </a:t>
            </a:r>
            <a:r>
              <a:rPr lang="en-GB" sz="2700" dirty="0">
                <a:solidFill>
                  <a:srgbClr val="002060"/>
                </a:solidFill>
              </a:rPr>
              <a:t>results: </a:t>
            </a:r>
            <a:r>
              <a:rPr lang="en-GB" sz="2100" dirty="0">
                <a:solidFill>
                  <a:srgbClr val="002060"/>
                </a:solidFill>
              </a:rPr>
              <a:t>Learning</a:t>
            </a:r>
            <a:endParaRPr sz="2100" dirty="0">
              <a:solidFill>
                <a:srgbClr val="002060"/>
              </a:solidFill>
            </a:endParaRPr>
          </a:p>
        </p:txBody>
      </p:sp>
      <p:sp>
        <p:nvSpPr>
          <p:cNvPr id="106" name="Google Shape;106;p18"/>
          <p:cNvSpPr txBox="1">
            <a:spLocks noGrp="1"/>
          </p:cNvSpPr>
          <p:nvPr>
            <p:ph type="body" idx="1"/>
          </p:nvPr>
        </p:nvSpPr>
        <p:spPr>
          <a:xfrm>
            <a:off x="4738256" y="1369666"/>
            <a:ext cx="4013420" cy="3358198"/>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We learned that a lot of people are shy, but when they see that people around them are also participating</a:t>
            </a:r>
            <a:r>
              <a:rPr lang="lv-LV" sz="1600" dirty="0">
                <a:latin typeface="Calibri" panose="020F0502020204030204" pitchFamily="34" charset="0"/>
                <a:cs typeface="Calibri" panose="020F0502020204030204" pitchFamily="34" charset="0"/>
              </a:rPr>
              <a:t> they open up</a:t>
            </a:r>
            <a:r>
              <a:rPr lang="en-US" sz="1600" dirty="0">
                <a:latin typeface="Calibri" panose="020F0502020204030204" pitchFamily="34" charset="0"/>
                <a:cs typeface="Calibri" panose="020F0502020204030204" pitchFamily="34" charset="0"/>
              </a:rPr>
              <a:t>. We learned that at first we are shy to show our inner self, but when we become more secure about our surroundings, we show our expressive side very well.</a:t>
            </a:r>
            <a:endParaRPr lang="en" sz="1600" dirty="0">
              <a:latin typeface="Calibri" panose="020F0502020204030204" pitchFamily="34" charset="0"/>
              <a:cs typeface="Calibri" panose="020F0502020204030204" pitchFamily="34" charset="0"/>
            </a:endParaRPr>
          </a:p>
          <a:p>
            <a:pPr marL="0" lvl="0" indent="0" algn="l" rtl="0">
              <a:spcBef>
                <a:spcPts val="0"/>
              </a:spcBef>
              <a:spcAft>
                <a:spcPts val="1600"/>
              </a:spcAft>
              <a:buNone/>
            </a:pPr>
            <a:endParaRPr sz="14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BA5D4FD0-F736-46B3-9418-CCAD527CA0E8}"/>
              </a:ext>
            </a:extLst>
          </p:cNvPr>
          <p:cNvSpPr>
            <a:spLocks noGrp="1"/>
          </p:cNvSpPr>
          <p:nvPr>
            <p:ph type="body" idx="4294967295"/>
          </p:nvPr>
        </p:nvSpPr>
        <p:spPr>
          <a:xfrm>
            <a:off x="311700" y="1369666"/>
            <a:ext cx="4013200" cy="3358197"/>
          </a:xfrm>
          <a:solidFill>
            <a:schemeClr val="accent4">
              <a:lumMod val="20000"/>
              <a:lumOff val="80000"/>
            </a:schemeClr>
          </a:solidFill>
        </p:spPr>
        <p:txBody>
          <a:bodyPr/>
          <a:lstStyle/>
          <a:p>
            <a:pPr marL="152400" indent="0">
              <a:buNone/>
            </a:pPr>
            <a:r>
              <a:rPr lang="en-US" sz="1400" b="1" dirty="0">
                <a:latin typeface="Calibri" panose="020F0502020204030204" pitchFamily="34" charset="0"/>
                <a:cs typeface="Calibri" panose="020F0502020204030204" pitchFamily="34" charset="0"/>
              </a:rPr>
              <a:t>As a result of these activities…</a:t>
            </a:r>
          </a:p>
          <a:p>
            <a:pPr marL="152400" indent="0">
              <a:buNone/>
            </a:pPr>
            <a:r>
              <a:rPr lang="en-US" sz="1600" dirty="0">
                <a:latin typeface="Calibri" panose="020F0502020204030204" pitchFamily="34" charset="0"/>
                <a:cs typeface="Calibri" panose="020F0502020204030204" pitchFamily="34" charset="0"/>
              </a:rPr>
              <a:t>We learned to understand ourselves in a different way and we learned how people around us express and perceive themselves.</a:t>
            </a:r>
          </a:p>
          <a:p>
            <a:pPr marL="152400" indent="0">
              <a:buNone/>
            </a:pPr>
            <a:endParaRPr lang="en-GB" sz="1400" b="1" dirty="0">
              <a:latin typeface="Calibri" panose="020F0502020204030204" pitchFamily="34" charset="0"/>
              <a:cs typeface="Calibri" panose="020F0502020204030204" pitchFamily="34" charset="0"/>
            </a:endParaRPr>
          </a:p>
          <a:p>
            <a:pPr marL="152400" indent="0">
              <a:buNone/>
            </a:pPr>
            <a:endParaRPr lang="en-GB" sz="1400" b="1"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2966" y="174600"/>
            <a:ext cx="6432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dirty="0">
                <a:solidFill>
                  <a:srgbClr val="002060"/>
                </a:solidFill>
              </a:rPr>
              <a:t>Project </a:t>
            </a:r>
            <a:r>
              <a:rPr lang="en-GB" sz="2700" dirty="0">
                <a:solidFill>
                  <a:srgbClr val="002060"/>
                </a:solidFill>
              </a:rPr>
              <a:t>results</a:t>
            </a:r>
            <a:r>
              <a:rPr lang="en" sz="2700" dirty="0">
                <a:solidFill>
                  <a:srgbClr val="002060"/>
                </a:solidFill>
              </a:rPr>
              <a:t>: </a:t>
            </a:r>
            <a:r>
              <a:rPr lang="en-GB" sz="2100" dirty="0">
                <a:solidFill>
                  <a:srgbClr val="002060"/>
                </a:solidFill>
              </a:rPr>
              <a:t>impacts</a:t>
            </a:r>
            <a:endParaRPr sz="2100" dirty="0">
              <a:solidFill>
                <a:srgbClr val="002060"/>
              </a:solidFill>
            </a:endParaRPr>
          </a:p>
        </p:txBody>
      </p:sp>
      <p:sp>
        <p:nvSpPr>
          <p:cNvPr id="106" name="Google Shape;106;p18"/>
          <p:cNvSpPr txBox="1">
            <a:spLocks noGrp="1"/>
          </p:cNvSpPr>
          <p:nvPr>
            <p:ph type="body" idx="1"/>
          </p:nvPr>
        </p:nvSpPr>
        <p:spPr>
          <a:xfrm>
            <a:off x="4738256" y="1205346"/>
            <a:ext cx="4013420" cy="3512127"/>
          </a:xfrm>
          <a:prstGeom prst="rect">
            <a:avLst/>
          </a:prstGeom>
          <a:solidFill>
            <a:schemeClr val="accent6">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1600"/>
              </a:spcAft>
              <a:buNone/>
            </a:pPr>
            <a:r>
              <a:rPr lang="en-US" sz="1600" dirty="0">
                <a:latin typeface="Calibri" panose="020F0502020204030204" pitchFamily="34" charset="0"/>
                <a:cs typeface="Calibri" panose="020F0502020204030204" pitchFamily="34" charset="0"/>
              </a:rPr>
              <a:t>We hope that this experience made younger students realize that it is okay to express their style and that they don't need to think of what others think of them</a:t>
            </a:r>
            <a:r>
              <a:rPr lang="lv-LV"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BA5D4FD0-F736-46B3-9418-CCAD527CA0E8}"/>
              </a:ext>
            </a:extLst>
          </p:cNvPr>
          <p:cNvSpPr>
            <a:spLocks noGrp="1"/>
          </p:cNvSpPr>
          <p:nvPr>
            <p:ph type="body" idx="4294967295"/>
          </p:nvPr>
        </p:nvSpPr>
        <p:spPr>
          <a:xfrm>
            <a:off x="311700" y="1205346"/>
            <a:ext cx="4013200" cy="3512128"/>
          </a:xfrm>
          <a:solidFill>
            <a:schemeClr val="accent6">
              <a:lumMod val="20000"/>
              <a:lumOff val="80000"/>
            </a:schemeClr>
          </a:solidFill>
        </p:spPr>
        <p:txBody>
          <a:bodyPr/>
          <a:lstStyle/>
          <a:p>
            <a:pPr marL="152400" indent="0">
              <a:buNone/>
            </a:pPr>
            <a:r>
              <a:rPr lang="en-US" sz="1400" b="1" dirty="0">
                <a:latin typeface="Calibri" panose="020F0502020204030204" pitchFamily="34" charset="0"/>
                <a:cs typeface="Calibri" panose="020F0502020204030204" pitchFamily="34" charset="0"/>
              </a:rPr>
              <a:t>As a result of these activities…</a:t>
            </a:r>
          </a:p>
          <a:p>
            <a:pPr marL="152400" indent="0">
              <a:buNone/>
            </a:pPr>
            <a:endParaRPr lang="en-GB" sz="1400" b="1" dirty="0">
              <a:latin typeface="Calibri" panose="020F0502020204030204" pitchFamily="34" charset="0"/>
              <a:cs typeface="Calibri" panose="020F0502020204030204" pitchFamily="34" charset="0"/>
            </a:endParaRPr>
          </a:p>
          <a:p>
            <a:pPr marL="152400" indent="0">
              <a:buNone/>
            </a:pPr>
            <a:endParaRPr lang="en-GB"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42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cxnSp>
        <p:nvCxnSpPr>
          <p:cNvPr id="177" name="Google Shape;177;p24"/>
          <p:cNvCxnSpPr/>
          <p:nvPr/>
        </p:nvCxnSpPr>
        <p:spPr>
          <a:xfrm>
            <a:off x="433425" y="3724283"/>
            <a:ext cx="3891000" cy="0"/>
          </a:xfrm>
          <a:prstGeom prst="straightConnector1">
            <a:avLst/>
          </a:prstGeom>
          <a:noFill/>
          <a:ln w="19050" cap="flat" cmpd="sng">
            <a:solidFill>
              <a:schemeClr val="lt2"/>
            </a:solidFill>
            <a:prstDash val="solid"/>
            <a:round/>
            <a:headEnd type="none" w="sm" len="sm"/>
            <a:tailEnd type="none" w="sm" len="sm"/>
          </a:ln>
        </p:spPr>
      </p:cxnSp>
      <p:cxnSp>
        <p:nvCxnSpPr>
          <p:cNvPr id="178" name="Google Shape;178;p24"/>
          <p:cNvCxnSpPr/>
          <p:nvPr/>
        </p:nvCxnSpPr>
        <p:spPr>
          <a:xfrm>
            <a:off x="4941300" y="3724283"/>
            <a:ext cx="3891000" cy="0"/>
          </a:xfrm>
          <a:prstGeom prst="straightConnector1">
            <a:avLst/>
          </a:prstGeom>
          <a:noFill/>
          <a:ln w="19050" cap="flat" cmpd="sng">
            <a:solidFill>
              <a:schemeClr val="lt2"/>
            </a:solidFill>
            <a:prstDash val="solid"/>
            <a:round/>
            <a:headEnd type="none" w="sm" len="sm"/>
            <a:tailEnd type="none" w="sm" len="sm"/>
          </a:ln>
        </p:spPr>
      </p:cxnSp>
      <p:pic>
        <p:nvPicPr>
          <p:cNvPr id="3" name="Picture 2">
            <a:extLst>
              <a:ext uri="{FF2B5EF4-FFF2-40B4-BE49-F238E27FC236}">
                <a16:creationId xmlns:a16="http://schemas.microsoft.com/office/drawing/2014/main" id="{1BC3DB55-DA71-4661-9C63-8AB5CC337CEE}"/>
              </a:ext>
            </a:extLst>
          </p:cNvPr>
          <p:cNvPicPr>
            <a:picLocks noChangeAspect="1"/>
          </p:cNvPicPr>
          <p:nvPr/>
        </p:nvPicPr>
        <p:blipFill rotWithShape="1">
          <a:blip r:embed="rId3"/>
          <a:srcRect l="6284" t="17029" r="14173"/>
          <a:stretch/>
        </p:blipFill>
        <p:spPr>
          <a:xfrm>
            <a:off x="53953" y="941275"/>
            <a:ext cx="2048728" cy="2849377"/>
          </a:xfrm>
          <a:prstGeom prst="rect">
            <a:avLst/>
          </a:prstGeom>
        </p:spPr>
      </p:pic>
      <p:pic>
        <p:nvPicPr>
          <p:cNvPr id="5" name="Picture 4">
            <a:extLst>
              <a:ext uri="{FF2B5EF4-FFF2-40B4-BE49-F238E27FC236}">
                <a16:creationId xmlns:a16="http://schemas.microsoft.com/office/drawing/2014/main" id="{BB9EA2E3-6A1E-4039-99C1-8B75E7DED35E}"/>
              </a:ext>
            </a:extLst>
          </p:cNvPr>
          <p:cNvPicPr>
            <a:picLocks noChangeAspect="1"/>
          </p:cNvPicPr>
          <p:nvPr/>
        </p:nvPicPr>
        <p:blipFill rotWithShape="1">
          <a:blip r:embed="rId4"/>
          <a:srcRect t="14677"/>
          <a:stretch/>
        </p:blipFill>
        <p:spPr>
          <a:xfrm>
            <a:off x="2166504" y="985061"/>
            <a:ext cx="4315841" cy="2761803"/>
          </a:xfrm>
          <a:prstGeom prst="rect">
            <a:avLst/>
          </a:prstGeom>
        </p:spPr>
      </p:pic>
      <p:pic>
        <p:nvPicPr>
          <p:cNvPr id="7" name="Picture 6">
            <a:extLst>
              <a:ext uri="{FF2B5EF4-FFF2-40B4-BE49-F238E27FC236}">
                <a16:creationId xmlns:a16="http://schemas.microsoft.com/office/drawing/2014/main" id="{8F2F4B7F-A40C-4580-B575-6C701846AFF6}"/>
              </a:ext>
            </a:extLst>
          </p:cNvPr>
          <p:cNvPicPr>
            <a:picLocks noChangeAspect="1"/>
          </p:cNvPicPr>
          <p:nvPr/>
        </p:nvPicPr>
        <p:blipFill rotWithShape="1">
          <a:blip r:embed="rId5"/>
          <a:srcRect l="35581" t="22812" r="36977" b="5047"/>
          <a:stretch/>
        </p:blipFill>
        <p:spPr>
          <a:xfrm>
            <a:off x="6071189" y="413410"/>
            <a:ext cx="2870791" cy="40628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49500" y="188003"/>
            <a:ext cx="2808000" cy="3844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rgbClr val="002060"/>
                </a:solidFill>
              </a:rPr>
              <a:t>Team</a:t>
            </a:r>
            <a:r>
              <a:rPr lang="en" dirty="0">
                <a:solidFill>
                  <a:srgbClr val="002060"/>
                </a:solidFill>
              </a:rPr>
              <a:t> information</a:t>
            </a:r>
            <a:endParaRPr dirty="0">
              <a:solidFill>
                <a:srgbClr val="002060"/>
              </a:solidFill>
            </a:endParaRPr>
          </a:p>
        </p:txBody>
      </p:sp>
      <p:sp>
        <p:nvSpPr>
          <p:cNvPr id="234" name="Google Shape;234;p29"/>
          <p:cNvSpPr txBox="1">
            <a:spLocks noGrp="1"/>
          </p:cNvSpPr>
          <p:nvPr>
            <p:ph type="body" idx="1"/>
          </p:nvPr>
        </p:nvSpPr>
        <p:spPr>
          <a:xfrm>
            <a:off x="49500" y="701612"/>
            <a:ext cx="2808000" cy="43159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002060"/>
                </a:solidFill>
                <a:latin typeface="Calibri" panose="020F0502020204030204" pitchFamily="34" charset="0"/>
                <a:cs typeface="Calibri" panose="020F0502020204030204" pitchFamily="34" charset="0"/>
              </a:rPr>
              <a:t>Teachers </a:t>
            </a:r>
            <a:r>
              <a:rPr lang="en-GB" sz="1400" b="1" dirty="0">
                <a:solidFill>
                  <a:srgbClr val="002060"/>
                </a:solidFill>
                <a:latin typeface="Calibri" panose="020F0502020204030204" pitchFamily="34" charset="0"/>
                <a:cs typeface="Calibri" panose="020F0502020204030204" pitchFamily="34" charset="0"/>
              </a:rPr>
              <a:t>involved</a:t>
            </a:r>
            <a:endParaRPr sz="1400" b="1" dirty="0">
              <a:solidFill>
                <a:srgbClr val="00206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400" dirty="0">
                <a:solidFill>
                  <a:srgbClr val="002060"/>
                </a:solidFill>
                <a:latin typeface="Calibri" panose="020F0502020204030204" pitchFamily="34" charset="0"/>
                <a:cs typeface="Calibri" panose="020F0502020204030204" pitchFamily="34" charset="0"/>
              </a:rPr>
              <a:t>Our class teacher </a:t>
            </a:r>
            <a:r>
              <a:rPr lang="en-US" sz="1400" dirty="0" err="1">
                <a:solidFill>
                  <a:srgbClr val="002060"/>
                </a:solidFill>
                <a:latin typeface="Calibri" panose="020F0502020204030204" pitchFamily="34" charset="0"/>
                <a:cs typeface="Calibri" panose="020F0502020204030204" pitchFamily="34" charset="0"/>
              </a:rPr>
              <a:t>Solveiga</a:t>
            </a:r>
            <a:r>
              <a:rPr lang="en-US" sz="1400" dirty="0">
                <a:solidFill>
                  <a:srgbClr val="002060"/>
                </a:solidFill>
                <a:latin typeface="Calibri" panose="020F0502020204030204" pitchFamily="34" charset="0"/>
                <a:cs typeface="Calibri" panose="020F0502020204030204" pitchFamily="34" charset="0"/>
              </a:rPr>
              <a:t> </a:t>
            </a:r>
            <a:r>
              <a:rPr lang="en-US" sz="1400" dirty="0" err="1">
                <a:solidFill>
                  <a:srgbClr val="002060"/>
                </a:solidFill>
                <a:latin typeface="Calibri" panose="020F0502020204030204" pitchFamily="34" charset="0"/>
                <a:cs typeface="Calibri" panose="020F0502020204030204" pitchFamily="34" charset="0"/>
              </a:rPr>
              <a:t>Gudkova</a:t>
            </a:r>
            <a:endParaRPr lang="en-US" sz="1400" dirty="0">
              <a:solidFill>
                <a:srgbClr val="00206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400" dirty="0">
              <a:solidFill>
                <a:srgbClr val="00206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sz="1400" b="1" dirty="0">
                <a:solidFill>
                  <a:srgbClr val="002060"/>
                </a:solidFill>
                <a:latin typeface="Calibri" panose="020F0502020204030204" pitchFamily="34" charset="0"/>
                <a:cs typeface="Calibri" panose="020F0502020204030204" pitchFamily="34" charset="0"/>
              </a:rPr>
              <a:t>Students</a:t>
            </a:r>
            <a:endParaRPr sz="1400" b="1" dirty="0">
              <a:solidFill>
                <a:srgbClr val="00206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400" dirty="0">
                <a:solidFill>
                  <a:srgbClr val="002060"/>
                </a:solidFill>
                <a:latin typeface="Calibri" panose="020F0502020204030204" pitchFamily="34" charset="0"/>
                <a:cs typeface="Calibri" panose="020F0502020204030204" pitchFamily="34" charset="0"/>
              </a:rPr>
              <a:t>Marta</a:t>
            </a:r>
          </a:p>
          <a:p>
            <a:pPr marL="0" lvl="0" indent="0" algn="l" rtl="0">
              <a:spcBef>
                <a:spcPts val="0"/>
              </a:spcBef>
              <a:spcAft>
                <a:spcPts val="0"/>
              </a:spcAft>
              <a:buNone/>
            </a:pPr>
            <a:r>
              <a:rPr lang="en-US" sz="1400" dirty="0">
                <a:solidFill>
                  <a:srgbClr val="002060"/>
                </a:solidFill>
                <a:latin typeface="Calibri" panose="020F0502020204030204" pitchFamily="34" charset="0"/>
                <a:cs typeface="Calibri" panose="020F0502020204030204" pitchFamily="34" charset="0"/>
              </a:rPr>
              <a:t>Paula </a:t>
            </a:r>
          </a:p>
          <a:p>
            <a:pPr marL="0" lvl="0" indent="0" algn="l" rtl="0">
              <a:spcBef>
                <a:spcPts val="0"/>
              </a:spcBef>
              <a:spcAft>
                <a:spcPts val="0"/>
              </a:spcAft>
              <a:buNone/>
            </a:pPr>
            <a:r>
              <a:rPr lang="en-US" sz="1400" dirty="0" err="1">
                <a:solidFill>
                  <a:srgbClr val="002060"/>
                </a:solidFill>
                <a:latin typeface="Calibri" panose="020F0502020204030204" pitchFamily="34" charset="0"/>
                <a:cs typeface="Calibri" panose="020F0502020204030204" pitchFamily="34" charset="0"/>
              </a:rPr>
              <a:t>Alise</a:t>
            </a:r>
            <a:r>
              <a:rPr lang="en-US" sz="1400" dirty="0">
                <a:solidFill>
                  <a:srgbClr val="002060"/>
                </a:solidFill>
                <a:latin typeface="Calibri" panose="020F0502020204030204" pitchFamily="34" charset="0"/>
                <a:cs typeface="Calibri" panose="020F0502020204030204" pitchFamily="34" charset="0"/>
              </a:rPr>
              <a:t> </a:t>
            </a:r>
          </a:p>
          <a:p>
            <a:pPr marL="0" lvl="0" indent="0" algn="l" rtl="0">
              <a:spcBef>
                <a:spcPts val="0"/>
              </a:spcBef>
              <a:spcAft>
                <a:spcPts val="0"/>
              </a:spcAft>
              <a:buNone/>
            </a:pPr>
            <a:r>
              <a:rPr lang="en-US" sz="1400" dirty="0" err="1">
                <a:solidFill>
                  <a:srgbClr val="002060"/>
                </a:solidFill>
                <a:latin typeface="Calibri" panose="020F0502020204030204" pitchFamily="34" charset="0"/>
                <a:cs typeface="Calibri" panose="020F0502020204030204" pitchFamily="34" charset="0"/>
              </a:rPr>
              <a:t>Lauma</a:t>
            </a:r>
            <a:endParaRPr lang="en-US" sz="1400" dirty="0">
              <a:solidFill>
                <a:srgbClr val="00206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 sz="1400" b="1" dirty="0">
              <a:solidFill>
                <a:srgbClr val="00206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400" dirty="0"/>
          </a:p>
        </p:txBody>
      </p:sp>
      <p:pic>
        <p:nvPicPr>
          <p:cNvPr id="3" name="Picture 2">
            <a:extLst>
              <a:ext uri="{FF2B5EF4-FFF2-40B4-BE49-F238E27FC236}">
                <a16:creationId xmlns:a16="http://schemas.microsoft.com/office/drawing/2014/main" id="{1094412E-C056-43FA-8FE8-AC24A0918CB1}"/>
              </a:ext>
            </a:extLst>
          </p:cNvPr>
          <p:cNvPicPr>
            <a:picLocks noChangeAspect="1"/>
          </p:cNvPicPr>
          <p:nvPr/>
        </p:nvPicPr>
        <p:blipFill rotWithShape="1">
          <a:blip r:embed="rId3"/>
          <a:srcRect t="16950" b="5737"/>
          <a:stretch/>
        </p:blipFill>
        <p:spPr>
          <a:xfrm>
            <a:off x="3488317" y="871869"/>
            <a:ext cx="5225064" cy="3029727"/>
          </a:xfrm>
          <a:prstGeom prst="rect">
            <a:avLst/>
          </a:prstGeom>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407</TotalTime>
  <Words>491</Words>
  <Application>Microsoft Office PowerPoint</Application>
  <PresentationFormat>On-screen Show (16:9)</PresentationFormat>
  <Paragraphs>42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Calibri</vt:lpstr>
      <vt:lpstr>Gallery</vt:lpstr>
      <vt:lpstr>        Mission-Based Learning  Fashion and identity</vt:lpstr>
      <vt:lpstr>The story so far…</vt:lpstr>
      <vt:lpstr>What actually happened…</vt:lpstr>
      <vt:lpstr>Storyline</vt:lpstr>
      <vt:lpstr>Project results: Physical &amp; social changes</vt:lpstr>
      <vt:lpstr>Project results: Learning</vt:lpstr>
      <vt:lpstr>Project results: impacts</vt:lpstr>
      <vt:lpstr>PowerPoint Presentation</vt:lpstr>
      <vt:lpstr>Team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Mireia</dc:creator>
  <cp:lastModifiedBy>Paula Druvina</cp:lastModifiedBy>
  <cp:revision>21</cp:revision>
  <dcterms:modified xsi:type="dcterms:W3CDTF">2021-12-01T18:04:16Z</dcterms:modified>
</cp:coreProperties>
</file>