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63" r:id="rId15"/>
    <p:sldId id="264" r:id="rId16"/>
    <p:sldId id="265" r:id="rId17"/>
    <p:sldId id="269" r:id="rId18"/>
    <p:sldId id="270" r:id="rId19"/>
    <p:sldId id="271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4049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14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image" Target="../media/image20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image" Target="../media/image22.e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6/9/2021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6/9/2021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6/9/2021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missionbasedlearni.wixsite.com/website" TargetMode="External"/><Relationship Id="rId2" Type="http://schemas.openxmlformats.org/officeDocument/2006/relationships/hyperlink" Target="https://missionbasedlearni.wixsite.com/website-1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cnfb.ro/" TargetMode="External"/><Relationship Id="rId4" Type="http://schemas.openxmlformats.org/officeDocument/2006/relationships/hyperlink" Target="https://www.facebook.com/Mission-Based-Learning-103692748187124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1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0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3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22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missionbasedlearni.wixsite.com/website-1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facebook.com/Mission-Based-Learning-103692748187124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172278"/>
            <a:ext cx="10856842" cy="2597426"/>
          </a:xfrm>
        </p:spPr>
        <p:txBody>
          <a:bodyPr>
            <a:normAutofit/>
          </a:bodyPr>
          <a:lstStyle/>
          <a:p>
            <a:pPr algn="ctr"/>
            <a:r>
              <a:rPr lang="en-US" b="1" i="1" dirty="0"/>
              <a:t>NEWSLETTER-</a:t>
            </a:r>
            <a:r>
              <a:rPr lang="en-US" dirty="0"/>
              <a:t> </a:t>
            </a:r>
            <a:r>
              <a:rPr lang="en-US" b="1" i="1" dirty="0"/>
              <a:t>MISSION BASED LEARNING</a:t>
            </a:r>
            <a:br>
              <a:rPr lang="en-US" dirty="0"/>
            </a:br>
            <a:r>
              <a:rPr lang="en-US" dirty="0"/>
              <a:t>COLEGIUL NATIONAL FRATII BUZESTI </a:t>
            </a:r>
            <a:br>
              <a:rPr lang="en-US" dirty="0"/>
            </a:br>
            <a:r>
              <a:rPr lang="en-US" dirty="0"/>
              <a:t>ROMANIA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3432313"/>
            <a:ext cx="10711069" cy="278295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       </a:t>
            </a:r>
            <a:r>
              <a:rPr lang="en-US" sz="5400" dirty="0"/>
              <a:t>Activities  April </a:t>
            </a:r>
            <a:r>
              <a:rPr lang="ro-RO" sz="5400" dirty="0"/>
              <a:t>-</a:t>
            </a:r>
            <a:r>
              <a:rPr lang="en-US" sz="5400" dirty="0"/>
              <a:t> June</a:t>
            </a:r>
            <a:r>
              <a:rPr lang="ro-RO" sz="5400" dirty="0"/>
              <a:t> </a:t>
            </a:r>
            <a:r>
              <a:rPr lang="en-US" sz="5400" dirty="0"/>
              <a:t>2021</a:t>
            </a:r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7871" y="464896"/>
            <a:ext cx="1260475" cy="724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Users\Camelia\Desktop\proiect nou Jan 2\Pasvalys_Levens_logo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71" y="1901494"/>
            <a:ext cx="1208405" cy="847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logo-final-buzesti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66318" y="2043734"/>
            <a:ext cx="1076325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Users\Camelia\Desktop\jan1+2\poza3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2784" y="3844211"/>
            <a:ext cx="3271346" cy="20463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84262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2975" y="442913"/>
            <a:ext cx="10251281" cy="5786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5431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0100" y="600075"/>
            <a:ext cx="9944099" cy="5483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2801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5122" y="457200"/>
            <a:ext cx="9849115" cy="5756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8071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4750" y="700088"/>
            <a:ext cx="9652000" cy="542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2643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3017974"/>
            <a:ext cx="10131425" cy="413014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ro-RO" sz="3600" dirty="0"/>
          </a:p>
          <a:p>
            <a:pPr marL="0" indent="0" algn="just">
              <a:buNone/>
            </a:pPr>
            <a:r>
              <a:rPr lang="ro-RO" sz="3600" dirty="0"/>
              <a:t>Students</a:t>
            </a:r>
            <a:r>
              <a:rPr lang="en-US" sz="3600" dirty="0"/>
              <a:t>: </a:t>
            </a:r>
            <a:r>
              <a:rPr lang="en-US" sz="3600" dirty="0" err="1"/>
              <a:t>Guran</a:t>
            </a:r>
            <a:r>
              <a:rPr lang="en-US" sz="3600" dirty="0"/>
              <a:t> </a:t>
            </a:r>
            <a:r>
              <a:rPr lang="en-US" sz="3600" dirty="0" err="1"/>
              <a:t>Raluca</a:t>
            </a:r>
            <a:r>
              <a:rPr lang="en-US" sz="3600" dirty="0"/>
              <a:t> Maria, </a:t>
            </a:r>
            <a:r>
              <a:rPr lang="en-US" sz="3600" dirty="0" err="1"/>
              <a:t>Artagea</a:t>
            </a:r>
            <a:r>
              <a:rPr lang="en-US" sz="3600" dirty="0"/>
              <a:t> Carla Maria, Alexia </a:t>
            </a:r>
            <a:r>
              <a:rPr lang="en-US" sz="3600" dirty="0" err="1"/>
              <a:t>Rusescu</a:t>
            </a:r>
            <a:r>
              <a:rPr lang="en-US" sz="3600" dirty="0"/>
              <a:t>, </a:t>
            </a:r>
            <a:r>
              <a:rPr lang="en-US" sz="3600" dirty="0" err="1"/>
              <a:t>Preda</a:t>
            </a:r>
            <a:r>
              <a:rPr lang="en-US" sz="3600" dirty="0"/>
              <a:t> Ariana Elena, </a:t>
            </a:r>
            <a:r>
              <a:rPr lang="en-US" sz="3600" dirty="0" err="1"/>
              <a:t>Zamfir</a:t>
            </a:r>
            <a:r>
              <a:rPr lang="en-US" sz="3600" dirty="0"/>
              <a:t> </a:t>
            </a:r>
            <a:r>
              <a:rPr lang="en-US" sz="3600" dirty="0" err="1"/>
              <a:t>Mihnea</a:t>
            </a:r>
            <a:r>
              <a:rPr lang="en-US" sz="3600" dirty="0"/>
              <a:t>, </a:t>
            </a:r>
            <a:r>
              <a:rPr lang="en-US" sz="3600" dirty="0" err="1"/>
              <a:t>Andreea</a:t>
            </a:r>
            <a:r>
              <a:rPr lang="en-US" sz="3600" dirty="0"/>
              <a:t> </a:t>
            </a:r>
            <a:r>
              <a:rPr lang="en-US" sz="3600" dirty="0" err="1"/>
              <a:t>Tudoran</a:t>
            </a:r>
            <a:r>
              <a:rPr lang="en-US" sz="3600" dirty="0"/>
              <a:t>, </a:t>
            </a:r>
            <a:r>
              <a:rPr lang="en-US" sz="3600" dirty="0" err="1"/>
              <a:t>Țigănilă</a:t>
            </a:r>
            <a:r>
              <a:rPr lang="en-US" sz="3600" dirty="0"/>
              <a:t> Vlad, </a:t>
            </a:r>
            <a:r>
              <a:rPr lang="en-US" sz="3600" dirty="0" err="1"/>
              <a:t>Dricu</a:t>
            </a:r>
            <a:r>
              <a:rPr lang="en-US" sz="3600" dirty="0"/>
              <a:t> </a:t>
            </a:r>
            <a:r>
              <a:rPr lang="en-US" sz="3600" dirty="0" err="1"/>
              <a:t>Dricu</a:t>
            </a:r>
            <a:r>
              <a:rPr lang="en-US" sz="3600" dirty="0"/>
              <a:t>,  </a:t>
            </a:r>
            <a:r>
              <a:rPr lang="en-US" sz="3600" dirty="0" err="1"/>
              <a:t>Dumitrascu</a:t>
            </a:r>
            <a:r>
              <a:rPr lang="en-US" sz="3600" dirty="0"/>
              <a:t> Ana Maria, </a:t>
            </a:r>
            <a:r>
              <a:rPr lang="en-US" sz="3600" dirty="0" err="1"/>
              <a:t>Ciocoiaș</a:t>
            </a:r>
            <a:r>
              <a:rPr lang="en-US" sz="3600" dirty="0"/>
              <a:t>  </a:t>
            </a:r>
            <a:r>
              <a:rPr lang="en-US" sz="3600" dirty="0" err="1"/>
              <a:t>Andra</a:t>
            </a:r>
            <a:r>
              <a:rPr lang="en-US" sz="3600" dirty="0"/>
              <a:t> Maria </a:t>
            </a:r>
            <a:r>
              <a:rPr lang="en-US" sz="3600" dirty="0" err="1"/>
              <a:t>Mihaela</a:t>
            </a:r>
            <a:r>
              <a:rPr lang="en-US" sz="3600" dirty="0"/>
              <a:t>,  </a:t>
            </a:r>
            <a:r>
              <a:rPr lang="en-US" sz="3600" dirty="0" err="1"/>
              <a:t>Voinea</a:t>
            </a:r>
            <a:r>
              <a:rPr lang="en-US" sz="3600" dirty="0"/>
              <a:t> Theodor Andrei, </a:t>
            </a:r>
            <a:r>
              <a:rPr lang="en-US" sz="3600" dirty="0" err="1"/>
              <a:t>Mihăiloiu</a:t>
            </a:r>
            <a:r>
              <a:rPr lang="en-US" sz="3600" dirty="0"/>
              <a:t> Ariana. </a:t>
            </a:r>
            <a:r>
              <a:rPr lang="ro-RO" sz="3600" dirty="0"/>
              <a:t>C</a:t>
            </a:r>
            <a:r>
              <a:rPr lang="en-US" sz="3600" dirty="0" err="1"/>
              <a:t>oordinating</a:t>
            </a:r>
            <a:r>
              <a:rPr lang="en-US" sz="3600" dirty="0"/>
              <a:t> teacher</a:t>
            </a:r>
            <a:r>
              <a:rPr lang="ro-RO" sz="3600" dirty="0"/>
              <a:t> </a:t>
            </a:r>
            <a:r>
              <a:rPr lang="en-US" sz="3600" dirty="0"/>
              <a:t>Camelia </a:t>
            </a:r>
            <a:r>
              <a:rPr lang="en-US" sz="3600" dirty="0" err="1"/>
              <a:t>Buzatu</a:t>
            </a:r>
            <a:r>
              <a:rPr lang="en-US" sz="3600" dirty="0"/>
              <a:t> </a:t>
            </a:r>
            <a:r>
              <a:rPr lang="ro-RO" sz="3600" dirty="0"/>
              <a:t>and Alina Gae</a:t>
            </a:r>
            <a:endParaRPr lang="en-US" sz="3600" dirty="0"/>
          </a:p>
          <a:p>
            <a:pPr marL="0" indent="0">
              <a:buNone/>
            </a:pPr>
            <a:r>
              <a:rPr lang="en-US" sz="3600" dirty="0"/>
              <a:t> </a:t>
            </a:r>
          </a:p>
          <a:p>
            <a:endParaRPr lang="en-US" dirty="0"/>
          </a:p>
        </p:txBody>
      </p:sp>
      <p:pic>
        <p:nvPicPr>
          <p:cNvPr id="1026" name="Picture 2" descr="Tehnici fotografice pentru poze alb-negru | Cursuri fotografie, videografie  și grafică în Timișoara la SinPR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989" y="614362"/>
            <a:ext cx="4006849" cy="221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91736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409575"/>
            <a:ext cx="10131425" cy="1456267"/>
          </a:xfrm>
        </p:spPr>
        <p:txBody>
          <a:bodyPr/>
          <a:lstStyle/>
          <a:p>
            <a:r>
              <a:rPr lang="en-US" cap="none" dirty="0"/>
              <a:t>Meetings between our students and students from other countries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8077105"/>
              </p:ext>
            </p:extLst>
          </p:nvPr>
        </p:nvGraphicFramePr>
        <p:xfrm>
          <a:off x="531812" y="2122486"/>
          <a:ext cx="4038600" cy="9413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46200">
                  <a:extLst>
                    <a:ext uri="{9D8B030D-6E8A-4147-A177-3AD203B41FA5}">
                      <a16:colId xmlns:a16="http://schemas.microsoft.com/office/drawing/2014/main" val="1394552700"/>
                    </a:ext>
                  </a:extLst>
                </a:gridCol>
                <a:gridCol w="1346200">
                  <a:extLst>
                    <a:ext uri="{9D8B030D-6E8A-4147-A177-3AD203B41FA5}">
                      <a16:colId xmlns:a16="http://schemas.microsoft.com/office/drawing/2014/main" val="885480241"/>
                    </a:ext>
                  </a:extLst>
                </a:gridCol>
                <a:gridCol w="1346200">
                  <a:extLst>
                    <a:ext uri="{9D8B030D-6E8A-4147-A177-3AD203B41FA5}">
                      <a16:colId xmlns:a16="http://schemas.microsoft.com/office/drawing/2014/main" val="2016565345"/>
                    </a:ext>
                  </a:extLst>
                </a:gridCol>
              </a:tblGrid>
              <a:tr h="190500"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Four 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9525" anchor="ctr"/>
                </a:tc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Spain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celia picornell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9525" anchor="b"/>
                </a:tc>
                <a:extLst>
                  <a:ext uri="{0D108BD9-81ED-4DB2-BD59-A6C34878D82A}">
                    <a16:rowId xmlns:a16="http://schemas.microsoft.com/office/drawing/2014/main" val="408101668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julia lago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9525" anchor="b"/>
                </a:tc>
                <a:extLst>
                  <a:ext uri="{0D108BD9-81ED-4DB2-BD59-A6C34878D82A}">
                    <a16:rowId xmlns:a16="http://schemas.microsoft.com/office/drawing/2014/main" val="635652725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Romania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Vlad Tiganila  motivatia in scoala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9525" anchor="b"/>
                </a:tc>
                <a:extLst>
                  <a:ext uri="{0D108BD9-81ED-4DB2-BD59-A6C34878D82A}">
                    <a16:rowId xmlns:a16="http://schemas.microsoft.com/office/drawing/2014/main" val="2549450166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Carla </a:t>
                      </a:r>
                      <a:r>
                        <a:rPr lang="en-US" sz="1100" dirty="0" err="1">
                          <a:effectLst/>
                        </a:rPr>
                        <a:t>Artagea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9525" anchor="b"/>
                </a:tc>
                <a:extLst>
                  <a:ext uri="{0D108BD9-81ED-4DB2-BD59-A6C34878D82A}">
                    <a16:rowId xmlns:a16="http://schemas.microsoft.com/office/drawing/2014/main" val="3071955061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0416831"/>
              </p:ext>
            </p:extLst>
          </p:nvPr>
        </p:nvGraphicFramePr>
        <p:xfrm>
          <a:off x="7449295" y="2701129"/>
          <a:ext cx="4038600" cy="9413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46200">
                  <a:extLst>
                    <a:ext uri="{9D8B030D-6E8A-4147-A177-3AD203B41FA5}">
                      <a16:colId xmlns:a16="http://schemas.microsoft.com/office/drawing/2014/main" val="1229931909"/>
                    </a:ext>
                  </a:extLst>
                </a:gridCol>
                <a:gridCol w="1346200">
                  <a:extLst>
                    <a:ext uri="{9D8B030D-6E8A-4147-A177-3AD203B41FA5}">
                      <a16:colId xmlns:a16="http://schemas.microsoft.com/office/drawing/2014/main" val="3554767563"/>
                    </a:ext>
                  </a:extLst>
                </a:gridCol>
                <a:gridCol w="1346200">
                  <a:extLst>
                    <a:ext uri="{9D8B030D-6E8A-4147-A177-3AD203B41FA5}">
                      <a16:colId xmlns:a16="http://schemas.microsoft.com/office/drawing/2014/main" val="2658325435"/>
                    </a:ext>
                  </a:extLst>
                </a:gridCol>
              </a:tblGrid>
              <a:tr h="190500"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Four 6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9525" anchor="ctr"/>
                </a:tc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Romania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Ariana Preda-rasismul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9525" anchor="b"/>
                </a:tc>
                <a:extLst>
                  <a:ext uri="{0D108BD9-81ED-4DB2-BD59-A6C34878D82A}">
                    <a16:rowId xmlns:a16="http://schemas.microsoft.com/office/drawing/2014/main" val="1306510421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Maria </a:t>
                      </a:r>
                      <a:r>
                        <a:rPr lang="en-US" sz="1100" dirty="0" err="1">
                          <a:effectLst/>
                        </a:rPr>
                        <a:t>Guran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9525" anchor="b"/>
                </a:tc>
                <a:extLst>
                  <a:ext uri="{0D108BD9-81ED-4DB2-BD59-A6C34878D82A}">
                    <a16:rowId xmlns:a16="http://schemas.microsoft.com/office/drawing/2014/main" val="2702427862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Turkey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Bilgenaz Dabak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9525" anchor="b"/>
                </a:tc>
                <a:extLst>
                  <a:ext uri="{0D108BD9-81ED-4DB2-BD59-A6C34878D82A}">
                    <a16:rowId xmlns:a16="http://schemas.microsoft.com/office/drawing/2014/main" val="1388969060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</a:rPr>
                        <a:t>Atahan</a:t>
                      </a:r>
                      <a:r>
                        <a:rPr lang="en-US" sz="1100" dirty="0">
                          <a:effectLst/>
                        </a:rPr>
                        <a:t> </a:t>
                      </a:r>
                      <a:r>
                        <a:rPr lang="en-US" sz="1100" dirty="0" err="1">
                          <a:effectLst/>
                        </a:rPr>
                        <a:t>Altan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9525" anchor="b"/>
                </a:tc>
                <a:extLst>
                  <a:ext uri="{0D108BD9-81ED-4DB2-BD59-A6C34878D82A}">
                    <a16:rowId xmlns:a16="http://schemas.microsoft.com/office/drawing/2014/main" val="2854498203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1668457"/>
              </p:ext>
            </p:extLst>
          </p:nvPr>
        </p:nvGraphicFramePr>
        <p:xfrm>
          <a:off x="1165223" y="4801393"/>
          <a:ext cx="4038601" cy="9413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88980">
                  <a:extLst>
                    <a:ext uri="{9D8B030D-6E8A-4147-A177-3AD203B41FA5}">
                      <a16:colId xmlns:a16="http://schemas.microsoft.com/office/drawing/2014/main" val="1378363204"/>
                    </a:ext>
                  </a:extLst>
                </a:gridCol>
                <a:gridCol w="1188980">
                  <a:extLst>
                    <a:ext uri="{9D8B030D-6E8A-4147-A177-3AD203B41FA5}">
                      <a16:colId xmlns:a16="http://schemas.microsoft.com/office/drawing/2014/main" val="3044754336"/>
                    </a:ext>
                  </a:extLst>
                </a:gridCol>
                <a:gridCol w="1188980">
                  <a:extLst>
                    <a:ext uri="{9D8B030D-6E8A-4147-A177-3AD203B41FA5}">
                      <a16:colId xmlns:a16="http://schemas.microsoft.com/office/drawing/2014/main" val="1325090362"/>
                    </a:ext>
                  </a:extLst>
                </a:gridCol>
                <a:gridCol w="471661">
                  <a:extLst>
                    <a:ext uri="{9D8B030D-6E8A-4147-A177-3AD203B41FA5}">
                      <a16:colId xmlns:a16="http://schemas.microsoft.com/office/drawing/2014/main" val="1298052688"/>
                    </a:ext>
                  </a:extLst>
                </a:gridCol>
              </a:tblGrid>
              <a:tr h="190500"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Four 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9525" anchor="ctr"/>
                </a:tc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Romania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Alexia Rusescu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9525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9525" anchor="b"/>
                </a:tc>
                <a:extLst>
                  <a:ext uri="{0D108BD9-81ED-4DB2-BD59-A6C34878D82A}">
                    <a16:rowId xmlns:a16="http://schemas.microsoft.com/office/drawing/2014/main" val="2239324147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Mihnea Zamfir-depresia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9525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9525" anchor="b"/>
                </a:tc>
                <a:extLst>
                  <a:ext uri="{0D108BD9-81ED-4DB2-BD59-A6C34878D82A}">
                    <a16:rowId xmlns:a16="http://schemas.microsoft.com/office/drawing/2014/main" val="3242825843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Poland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Maciej Nawrocki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9525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9525" anchor="b"/>
                </a:tc>
                <a:extLst>
                  <a:ext uri="{0D108BD9-81ED-4DB2-BD59-A6C34878D82A}">
                    <a16:rowId xmlns:a16="http://schemas.microsoft.com/office/drawing/2014/main" val="313250038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Tymoteusz Wójcik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9525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14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9525" anchor="b"/>
                </a:tc>
                <a:extLst>
                  <a:ext uri="{0D108BD9-81ED-4DB2-BD59-A6C34878D82A}">
                    <a16:rowId xmlns:a16="http://schemas.microsoft.com/office/drawing/2014/main" val="1829073986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9954244"/>
              </p:ext>
            </p:extLst>
          </p:nvPr>
        </p:nvGraphicFramePr>
        <p:xfrm>
          <a:off x="5203824" y="1320005"/>
          <a:ext cx="4038600" cy="9413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46200">
                  <a:extLst>
                    <a:ext uri="{9D8B030D-6E8A-4147-A177-3AD203B41FA5}">
                      <a16:colId xmlns:a16="http://schemas.microsoft.com/office/drawing/2014/main" val="4043135655"/>
                    </a:ext>
                  </a:extLst>
                </a:gridCol>
                <a:gridCol w="1346200">
                  <a:extLst>
                    <a:ext uri="{9D8B030D-6E8A-4147-A177-3AD203B41FA5}">
                      <a16:colId xmlns:a16="http://schemas.microsoft.com/office/drawing/2014/main" val="3391131545"/>
                    </a:ext>
                  </a:extLst>
                </a:gridCol>
                <a:gridCol w="1346200">
                  <a:extLst>
                    <a:ext uri="{9D8B030D-6E8A-4147-A177-3AD203B41FA5}">
                      <a16:colId xmlns:a16="http://schemas.microsoft.com/office/drawing/2014/main" val="4128573563"/>
                    </a:ext>
                  </a:extLst>
                </a:gridCol>
              </a:tblGrid>
              <a:tr h="190500"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Four 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9525" anchor="ctr"/>
                </a:tc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Romania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Theodor Voinea-poluare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9525" anchor="b"/>
                </a:tc>
                <a:extLst>
                  <a:ext uri="{0D108BD9-81ED-4DB2-BD59-A6C34878D82A}">
                    <a16:rowId xmlns:a16="http://schemas.microsoft.com/office/drawing/2014/main" val="334004858"/>
                  </a:ext>
                </a:extLst>
              </a:tr>
              <a:tr h="17622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Dricu David- Site</a:t>
                      </a:r>
                    </a:p>
                  </a:txBody>
                  <a:tcPr marL="68580" marR="68580" marT="9525" marB="9525" anchor="b"/>
                </a:tc>
                <a:extLst>
                  <a:ext uri="{0D108BD9-81ED-4DB2-BD59-A6C34878D82A}">
                    <a16:rowId xmlns:a16="http://schemas.microsoft.com/office/drawing/2014/main" val="1271176797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Poland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Michał Pauli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9525" anchor="b"/>
                </a:tc>
                <a:extLst>
                  <a:ext uri="{0D108BD9-81ED-4DB2-BD59-A6C34878D82A}">
                    <a16:rowId xmlns:a16="http://schemas.microsoft.com/office/drawing/2014/main" val="2000419575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Piotr </a:t>
                      </a:r>
                      <a:r>
                        <a:rPr lang="en-US" sz="1100" dirty="0" err="1">
                          <a:effectLst/>
                        </a:rPr>
                        <a:t>Połowianiuk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9525" anchor="b"/>
                </a:tc>
                <a:extLst>
                  <a:ext uri="{0D108BD9-81ED-4DB2-BD59-A6C34878D82A}">
                    <a16:rowId xmlns:a16="http://schemas.microsoft.com/office/drawing/2014/main" val="3353668143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20873"/>
              </p:ext>
            </p:extLst>
          </p:nvPr>
        </p:nvGraphicFramePr>
        <p:xfrm>
          <a:off x="5946775" y="4711699"/>
          <a:ext cx="4038601" cy="11207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88980">
                  <a:extLst>
                    <a:ext uri="{9D8B030D-6E8A-4147-A177-3AD203B41FA5}">
                      <a16:colId xmlns:a16="http://schemas.microsoft.com/office/drawing/2014/main" val="3216082751"/>
                    </a:ext>
                  </a:extLst>
                </a:gridCol>
                <a:gridCol w="1188980">
                  <a:extLst>
                    <a:ext uri="{9D8B030D-6E8A-4147-A177-3AD203B41FA5}">
                      <a16:colId xmlns:a16="http://schemas.microsoft.com/office/drawing/2014/main" val="2745385204"/>
                    </a:ext>
                  </a:extLst>
                </a:gridCol>
                <a:gridCol w="1188980">
                  <a:extLst>
                    <a:ext uri="{9D8B030D-6E8A-4147-A177-3AD203B41FA5}">
                      <a16:colId xmlns:a16="http://schemas.microsoft.com/office/drawing/2014/main" val="1465922678"/>
                    </a:ext>
                  </a:extLst>
                </a:gridCol>
                <a:gridCol w="471661">
                  <a:extLst>
                    <a:ext uri="{9D8B030D-6E8A-4147-A177-3AD203B41FA5}">
                      <a16:colId xmlns:a16="http://schemas.microsoft.com/office/drawing/2014/main" val="527021080"/>
                    </a:ext>
                  </a:extLst>
                </a:gridCol>
              </a:tblGrid>
              <a:tr h="190500"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Four 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9525" anchor="ctr"/>
                </a:tc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Romania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Andreea Tudoran-feminism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9525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9525" anchor="b"/>
                </a:tc>
                <a:extLst>
                  <a:ext uri="{0D108BD9-81ED-4DB2-BD59-A6C34878D82A}">
                    <a16:rowId xmlns:a16="http://schemas.microsoft.com/office/drawing/2014/main" val="1905265013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Ana-Maria Dumitrascu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9525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9525" anchor="b"/>
                </a:tc>
                <a:extLst>
                  <a:ext uri="{0D108BD9-81ED-4DB2-BD59-A6C34878D82A}">
                    <a16:rowId xmlns:a16="http://schemas.microsoft.com/office/drawing/2014/main" val="217473785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Latvia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Alise Kalderauska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9525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9525" anchor="b"/>
                </a:tc>
                <a:extLst>
                  <a:ext uri="{0D108BD9-81ED-4DB2-BD59-A6C34878D82A}">
                    <a16:rowId xmlns:a16="http://schemas.microsoft.com/office/drawing/2014/main" val="3619396483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Lauma Lucaua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9525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14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9525" anchor="b"/>
                </a:tc>
                <a:extLst>
                  <a:ext uri="{0D108BD9-81ED-4DB2-BD59-A6C34878D82A}">
                    <a16:rowId xmlns:a16="http://schemas.microsoft.com/office/drawing/2014/main" val="3925029913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2908537"/>
              </p:ext>
            </p:extLst>
          </p:nvPr>
        </p:nvGraphicFramePr>
        <p:xfrm>
          <a:off x="3184523" y="3501493"/>
          <a:ext cx="4038601" cy="11207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88980">
                  <a:extLst>
                    <a:ext uri="{9D8B030D-6E8A-4147-A177-3AD203B41FA5}">
                      <a16:colId xmlns:a16="http://schemas.microsoft.com/office/drawing/2014/main" val="488281694"/>
                    </a:ext>
                  </a:extLst>
                </a:gridCol>
                <a:gridCol w="1188980">
                  <a:extLst>
                    <a:ext uri="{9D8B030D-6E8A-4147-A177-3AD203B41FA5}">
                      <a16:colId xmlns:a16="http://schemas.microsoft.com/office/drawing/2014/main" val="823690155"/>
                    </a:ext>
                  </a:extLst>
                </a:gridCol>
                <a:gridCol w="1188980">
                  <a:extLst>
                    <a:ext uri="{9D8B030D-6E8A-4147-A177-3AD203B41FA5}">
                      <a16:colId xmlns:a16="http://schemas.microsoft.com/office/drawing/2014/main" val="4041867140"/>
                    </a:ext>
                  </a:extLst>
                </a:gridCol>
                <a:gridCol w="471661">
                  <a:extLst>
                    <a:ext uri="{9D8B030D-6E8A-4147-A177-3AD203B41FA5}">
                      <a16:colId xmlns:a16="http://schemas.microsoft.com/office/drawing/2014/main" val="4123697215"/>
                    </a:ext>
                  </a:extLst>
                </a:gridCol>
              </a:tblGrid>
              <a:tr h="190500"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Four 14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9525" anchor="ctr"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Turkey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Sude Su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9525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9525" anchor="b"/>
                </a:tc>
                <a:extLst>
                  <a:ext uri="{0D108BD9-81ED-4DB2-BD59-A6C34878D82A}">
                    <a16:rowId xmlns:a16="http://schemas.microsoft.com/office/drawing/2014/main" val="3338987597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Muhammed Faruk Güler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9525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9525" anchor="b"/>
                </a:tc>
                <a:extLst>
                  <a:ext uri="{0D108BD9-81ED-4DB2-BD59-A6C34878D82A}">
                    <a16:rowId xmlns:a16="http://schemas.microsoft.com/office/drawing/2014/main" val="4059374027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Romania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Andra Ciocoiasi-buling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9525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9525" anchor="b"/>
                </a:tc>
                <a:extLst>
                  <a:ext uri="{0D108BD9-81ED-4DB2-BD59-A6C34878D82A}">
                    <a16:rowId xmlns:a16="http://schemas.microsoft.com/office/drawing/2014/main" val="2701710286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Ariana Mihailoiu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9525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15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9525" anchor="b"/>
                </a:tc>
                <a:extLst>
                  <a:ext uri="{0D108BD9-81ED-4DB2-BD59-A6C34878D82A}">
                    <a16:rowId xmlns:a16="http://schemas.microsoft.com/office/drawing/2014/main" val="7402874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50265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The students approached various topics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/>
              <a:t>Motivation in school, racism, youth depression, pollution, feminism, bullying</a:t>
            </a:r>
            <a:r>
              <a:rPr lang="ro-RO" sz="4000" dirty="0"/>
              <a:t>.</a:t>
            </a:r>
            <a:r>
              <a:rPr lang="en-US" sz="4000" dirty="0"/>
              <a:t> The topics are very diverse and show the concerns of our students. The topics they researched. They made various materials: PPTX, movies.</a:t>
            </a:r>
          </a:p>
        </p:txBody>
      </p:sp>
    </p:spTree>
    <p:extLst>
      <p:ext uri="{BB962C8B-B14F-4D97-AF65-F5344CB8AC3E}">
        <p14:creationId xmlns:p14="http://schemas.microsoft.com/office/powerpoint/2010/main" val="33787680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557212"/>
            <a:ext cx="11301412" cy="61436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o-RO" sz="2000" b="1" dirty="0">
                <a:solidFill>
                  <a:srgbClr val="FF0000"/>
                </a:solidFill>
              </a:rPr>
              <a:t>Dissemination of project activities</a:t>
            </a:r>
          </a:p>
          <a:p>
            <a:pPr marL="0" indent="0">
              <a:buNone/>
            </a:pPr>
            <a:r>
              <a:rPr lang="ro-RO" sz="2000" b="1" dirty="0"/>
              <a:t>Partnership with the “Tudor Arghezi” High School for the International Conference in order to disseminate the MISSION BASED LEARNING-22.02.2021 project;</a:t>
            </a:r>
            <a:endParaRPr lang="en-US" sz="2000" dirty="0"/>
          </a:p>
          <a:p>
            <a:pPr marL="0" indent="0">
              <a:buNone/>
            </a:pPr>
            <a:r>
              <a:rPr lang="ro-RO" sz="2000" b="1" dirty="0"/>
              <a:t>Participation in the International Conference “School in Romania and in the world during the COVID pandemic 19. Examples of good practice” with the paper “European Erasmus + projects and IT technology” -01.03.2021;</a:t>
            </a:r>
            <a:endParaRPr lang="en-US" sz="2000" dirty="0"/>
          </a:p>
          <a:p>
            <a:pPr marL="0" indent="0">
              <a:buNone/>
            </a:pPr>
            <a:r>
              <a:rPr lang="ro-RO" sz="2000" b="1" dirty="0"/>
              <a:t>Participation in the International Symposium “Examples of good practice in preventing and combating violence in schools” 8th Edition, with the paper “Innovation in the teaching-learning process through Erasmus + projects” - 26.03.2021.</a:t>
            </a:r>
            <a:endParaRPr lang="en-US" sz="2000" dirty="0"/>
          </a:p>
          <a:p>
            <a:pPr marL="0" indent="0">
              <a:buNone/>
            </a:pPr>
            <a:r>
              <a:rPr lang="ro-RO" sz="2000" b="1" dirty="0"/>
              <a:t>Dissemination through the sites created within the project: </a:t>
            </a:r>
            <a:r>
              <a:rPr lang="ro-RO" sz="2000" b="1" u="sng" dirty="0">
                <a:hlinkClick r:id="rId2"/>
              </a:rPr>
              <a:t>https://missionbasedlearni.wixsite.com/website-1</a:t>
            </a:r>
            <a:r>
              <a:rPr lang="ro-RO" sz="2000" b="1" dirty="0"/>
              <a:t>;</a:t>
            </a:r>
            <a:endParaRPr lang="en-US" sz="2000" dirty="0"/>
          </a:p>
          <a:p>
            <a:pPr marL="0" indent="0">
              <a:buNone/>
            </a:pPr>
            <a:r>
              <a:rPr lang="ro-RO" sz="2000" b="1" u="sng" dirty="0">
                <a:hlinkClick r:id="rId3"/>
              </a:rPr>
              <a:t>https://missionbasedlearni.wixsite.com/website</a:t>
            </a:r>
            <a:endParaRPr lang="en-US" sz="2000" dirty="0"/>
          </a:p>
          <a:p>
            <a:pPr marL="0" indent="0">
              <a:buNone/>
            </a:pPr>
            <a:r>
              <a:rPr lang="ro-RO" sz="2000" b="1" dirty="0"/>
              <a:t>Dissemination on </a:t>
            </a:r>
            <a:r>
              <a:rPr lang="ro-RO" sz="2000" b="1" dirty="0" err="1"/>
              <a:t>facebook</a:t>
            </a:r>
            <a:r>
              <a:rPr lang="en-US" sz="2000" b="1" dirty="0"/>
              <a:t>: </a:t>
            </a:r>
            <a:r>
              <a:rPr lang="en-US" sz="2000" b="1" dirty="0">
                <a:hlinkClick r:id="rId4"/>
              </a:rPr>
              <a:t>https://www.facebook.com/Mission-Based-Learning-103692748187124/</a:t>
            </a:r>
            <a:endParaRPr lang="en-US" sz="2000" dirty="0"/>
          </a:p>
          <a:p>
            <a:pPr marL="0" indent="0">
              <a:buNone/>
            </a:pPr>
            <a:r>
              <a:rPr lang="ro-RO" sz="2000" b="1" dirty="0"/>
              <a:t>Dissemination via the internet: </a:t>
            </a:r>
            <a:r>
              <a:rPr lang="ro-RO" sz="2000" b="1" u="sng" dirty="0">
                <a:hlinkClick r:id="rId5"/>
              </a:rPr>
              <a:t>www.cnfb.ro</a:t>
            </a:r>
            <a:r>
              <a:rPr lang="ro-RO" sz="2000" b="1" dirty="0"/>
              <a:t>.</a:t>
            </a:r>
            <a:endParaRPr lang="en-US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8457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Making four newsletters</a:t>
            </a:r>
          </a:p>
        </p:txBody>
      </p:sp>
      <p:graphicFrame>
        <p:nvGraphicFramePr>
          <p:cNvPr id="4" name="Content Placeholder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84248384"/>
              </p:ext>
            </p:extLst>
          </p:nvPr>
        </p:nvGraphicFramePr>
        <p:xfrm>
          <a:off x="1254125" y="2312988"/>
          <a:ext cx="2820988" cy="3649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0" name="Acrobat Document" r:id="rId3" imgW="5828911" imgH="7543485" progId="AcroExch.Document.DC">
                  <p:embed/>
                </p:oleObj>
              </mc:Choice>
              <mc:Fallback>
                <p:oleObj name="Acrobat Document" r:id="rId3" imgW="5828911" imgH="7543485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54125" y="2312988"/>
                        <a:ext cx="2820988" cy="3649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6900055"/>
              </p:ext>
            </p:extLst>
          </p:nvPr>
        </p:nvGraphicFramePr>
        <p:xfrm>
          <a:off x="6356350" y="798513"/>
          <a:ext cx="4186238" cy="541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1" name="Acrobat Document" r:id="rId5" imgW="5828911" imgH="7543485" progId="AcroExch.Document.DC">
                  <p:embed/>
                </p:oleObj>
              </mc:Choice>
              <mc:Fallback>
                <p:oleObj name="Acrobat Document" r:id="rId5" imgW="5828911" imgH="7543485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356350" y="798513"/>
                        <a:ext cx="4186238" cy="5418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148782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23537908"/>
              </p:ext>
            </p:extLst>
          </p:nvPr>
        </p:nvGraphicFramePr>
        <p:xfrm>
          <a:off x="1457325" y="628650"/>
          <a:ext cx="4229100" cy="541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4" name="Acrobat Document" r:id="rId3" imgW="5828911" imgH="7543485" progId="AcroExch.Document.DC">
                  <p:embed/>
                </p:oleObj>
              </mc:Choice>
              <mc:Fallback>
                <p:oleObj name="Acrobat Document" r:id="rId3" imgW="5828911" imgH="7543485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57325" y="628650"/>
                        <a:ext cx="4229100" cy="5418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3249928"/>
              </p:ext>
            </p:extLst>
          </p:nvPr>
        </p:nvGraphicFramePr>
        <p:xfrm>
          <a:off x="6884988" y="628650"/>
          <a:ext cx="4186238" cy="541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5" name="Acrobat Document" r:id="rId5" imgW="5828911" imgH="7543485" progId="AcroExch.Document.DC">
                  <p:embed/>
                </p:oleObj>
              </mc:Choice>
              <mc:Fallback>
                <p:oleObj name="Acrobat Document" r:id="rId5" imgW="5828911" imgH="7543485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884988" y="628650"/>
                        <a:ext cx="4186238" cy="5418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900658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Completion of the web-site with tourist information about Craiova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u="sng" dirty="0">
                <a:hlinkClick r:id="rId2"/>
              </a:rPr>
              <a:t>https://</a:t>
            </a:r>
            <a:r>
              <a:rPr lang="en-US" sz="3600" u="sng" dirty="0">
                <a:solidFill>
                  <a:schemeClr val="bg1"/>
                </a:solidFill>
                <a:hlinkClick r:id="rId2"/>
              </a:rPr>
              <a:t>missionbasedlearni.wixsite.com/website-1</a:t>
            </a:r>
            <a:r>
              <a:rPr lang="en-US" sz="3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816087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1700" y="393927"/>
            <a:ext cx="7700963" cy="320769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3601615"/>
            <a:ext cx="10787062" cy="255629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/>
              <a:t>This site was made after a documentation of several months made by the students involved in the project. We believe that this site is extremely useful for the community. It can be used successfully as a tourist guide of the city, especially since it is an initiative that belongs to us.</a:t>
            </a:r>
          </a:p>
        </p:txBody>
      </p:sp>
    </p:spTree>
    <p:extLst>
      <p:ext uri="{BB962C8B-B14F-4D97-AF65-F5344CB8AC3E}">
        <p14:creationId xmlns:p14="http://schemas.microsoft.com/office/powerpoint/2010/main" val="19084034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742" y="285752"/>
            <a:ext cx="10778501" cy="4100512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378155" y="2922588"/>
            <a:ext cx="6488288" cy="364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923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11101387" cy="1456267"/>
          </a:xfrm>
        </p:spPr>
        <p:txBody>
          <a:bodyPr>
            <a:normAutofit fontScale="90000"/>
          </a:bodyPr>
          <a:lstStyle/>
          <a:p>
            <a:r>
              <a:rPr lang="en-US" cap="none" dirty="0"/>
              <a:t>We are now in the phase in which we try to popularize the site made in order to be useful to as many people as possible!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0275" y="2521469"/>
            <a:ext cx="8172450" cy="410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5951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3056467"/>
            <a:ext cx="10131425" cy="36491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o-RO" sz="3600" dirty="0"/>
              <a:t>Promotion via </a:t>
            </a:r>
            <a:r>
              <a:rPr lang="ro-RO" sz="3600" dirty="0" err="1"/>
              <a:t>facebook</a:t>
            </a:r>
            <a:endParaRPr lang="en-US" sz="3600" dirty="0"/>
          </a:p>
          <a:p>
            <a:pPr marL="0" indent="0">
              <a:buNone/>
            </a:pPr>
            <a:r>
              <a:rPr lang="ro-RO" sz="3600" dirty="0">
                <a:hlinkClick r:id="rId2"/>
              </a:rPr>
              <a:t>https://www.facebook.com/Mission-Based-Learning-103692748187124/</a:t>
            </a:r>
            <a:endParaRPr lang="ro-RO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7388" y="528637"/>
            <a:ext cx="8286750" cy="335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9508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 order to popularize this tourist site as much as possible, it was created</a:t>
            </a:r>
            <a:r>
              <a:rPr lang="ro-RO" dirty="0"/>
              <a:t> </a:t>
            </a:r>
            <a:r>
              <a:rPr lang="en-US" dirty="0"/>
              <a:t>an opinion poll</a:t>
            </a:r>
            <a:r>
              <a:rPr lang="ro-RO" dirty="0"/>
              <a:t>!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07368" y="2141538"/>
            <a:ext cx="6488288" cy="364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2262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385763"/>
            <a:ext cx="10872787" cy="5915025"/>
          </a:xfrm>
        </p:spPr>
        <p:txBody>
          <a:bodyPr/>
          <a:lstStyle/>
          <a:p>
            <a:pPr marL="0" indent="0">
              <a:buNone/>
            </a:pPr>
            <a:r>
              <a:rPr lang="ro-RO" sz="2400" dirty="0"/>
              <a:t>1. </a:t>
            </a:r>
            <a:r>
              <a:rPr lang="en-US" sz="2400" dirty="0"/>
              <a:t>Do you know anything about the existence of an official presentation site of the city of Craiova?</a:t>
            </a:r>
            <a:endParaRPr lang="ro-RO" sz="2400" dirty="0"/>
          </a:p>
          <a:p>
            <a:pPr marL="0" indent="0">
              <a:buNone/>
            </a:pPr>
            <a:r>
              <a:rPr lang="en-US" sz="2400" dirty="0"/>
              <a:t>2. Do you think that the initiative of </a:t>
            </a:r>
            <a:r>
              <a:rPr lang="en-US" sz="2400" dirty="0" err="1"/>
              <a:t>Buzeșteni</a:t>
            </a:r>
            <a:r>
              <a:rPr lang="en-US" sz="2400" dirty="0"/>
              <a:t> students is useful for the community?</a:t>
            </a:r>
            <a:endParaRPr lang="ro-RO" sz="2400" dirty="0"/>
          </a:p>
          <a:p>
            <a:pPr marL="0" indent="0">
              <a:buNone/>
            </a:pPr>
            <a:r>
              <a:rPr lang="en-US" sz="2400" dirty="0"/>
              <a:t>3. Do you find the information documented by students interesting?</a:t>
            </a:r>
            <a:endParaRPr lang="ro-RO" sz="2400" dirty="0"/>
          </a:p>
          <a:p>
            <a:pPr marL="0" indent="0">
              <a:buNone/>
            </a:pPr>
            <a:r>
              <a:rPr lang="en-US" sz="2400" dirty="0"/>
              <a:t>4. Do you think that this site can be a successful "tourist guide"?</a:t>
            </a:r>
            <a:endParaRPr lang="ro-RO" sz="2400" dirty="0"/>
          </a:p>
          <a:p>
            <a:pPr marL="0" indent="0">
              <a:buNone/>
            </a:pPr>
            <a:r>
              <a:rPr lang="en-US" sz="2400" dirty="0"/>
              <a:t>5. Respondent age</a:t>
            </a:r>
            <a:endParaRPr lang="ro-RO" sz="2400" dirty="0"/>
          </a:p>
          <a:p>
            <a:pPr marL="0" indent="0">
              <a:buNone/>
            </a:pPr>
            <a:r>
              <a:rPr lang="en-US" sz="2400" dirty="0"/>
              <a:t>6. Sex</a:t>
            </a:r>
            <a:endParaRPr lang="ro-RO" sz="2400" dirty="0"/>
          </a:p>
          <a:p>
            <a:pPr marL="0" indent="0">
              <a:buNone/>
            </a:pPr>
            <a:r>
              <a:rPr lang="en-US" sz="2400" dirty="0"/>
              <a:t>7. Studies</a:t>
            </a:r>
            <a:endParaRPr lang="ro-RO" sz="2400" dirty="0"/>
          </a:p>
          <a:p>
            <a:pPr marL="0" indent="0">
              <a:buNone/>
            </a:pPr>
            <a:r>
              <a:rPr lang="en-US" sz="2400" dirty="0"/>
              <a:t>8. Do you want to be informed about the results of the survey?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10147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8725" y="814388"/>
            <a:ext cx="9486899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04984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TM03457452[[fn=Celestial]]</Template>
  <TotalTime>178</TotalTime>
  <Words>598</Words>
  <Application>Microsoft Office PowerPoint</Application>
  <PresentationFormat>Widescreen</PresentationFormat>
  <Paragraphs>86</Paragraphs>
  <Slides>19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Celestial</vt:lpstr>
      <vt:lpstr>Acrobat Document</vt:lpstr>
      <vt:lpstr>NEWSLETTER- MISSION BASED LEARNING COLEGIUL NATIONAL FRATII BUZESTI  ROMANIA</vt:lpstr>
      <vt:lpstr>Completion of the web-site with tourist information about Craiova</vt:lpstr>
      <vt:lpstr>PowerPoint Presentation</vt:lpstr>
      <vt:lpstr>PowerPoint Presentation</vt:lpstr>
      <vt:lpstr>We are now in the phase in which we try to popularize the site made in order to be useful to as many people as possible!</vt:lpstr>
      <vt:lpstr>PowerPoint Presentation</vt:lpstr>
      <vt:lpstr>In order to popularize this tourist site as much as possible, it was created an opinion poll!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Meetings between our students and students from other countries</vt:lpstr>
      <vt:lpstr>The students approached various topics</vt:lpstr>
      <vt:lpstr>PowerPoint Presentation</vt:lpstr>
      <vt:lpstr>Making four newsletters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Camelia</dc:creator>
  <cp:lastModifiedBy>david dricu</cp:lastModifiedBy>
  <cp:revision>32</cp:revision>
  <dcterms:created xsi:type="dcterms:W3CDTF">2021-04-25T13:49:13Z</dcterms:created>
  <dcterms:modified xsi:type="dcterms:W3CDTF">2021-06-09T09:05:54Z</dcterms:modified>
</cp:coreProperties>
</file>