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layfair Display"/>
      <p:regular r:id="rId21"/>
      <p:bold r:id="rId22"/>
      <p:italic r:id="rId23"/>
      <p:boldItalic r:id="rId24"/>
    </p:embeddedFont>
    <p:embeddedFont>
      <p:font typeface="Montserrat"/>
      <p:regular r:id="rId25"/>
      <p:bold r:id="rId26"/>
      <p:italic r:id="rId27"/>
      <p:boldItalic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06dc17045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06dc17045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06dc17045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06dc17045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06dc17045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06dc17045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06dc17045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d06dc17045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06dc1704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06dc17045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06dc17045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06dc17045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d06dc17045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d06dc17045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06dc17045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d06dc17045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d06dc17045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d06dc17045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06dc17045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06dc17045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06dc17045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06dc17045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06dc17045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06dc17045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06dc17045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06dc17045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d06dc17045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d06dc17045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r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4367675" y="287350"/>
            <a:ext cx="3836100" cy="149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o">
                <a:latin typeface="Arial"/>
                <a:ea typeface="Arial"/>
                <a:cs typeface="Arial"/>
                <a:sym typeface="Arial"/>
              </a:rPr>
              <a:t>Bullying</a:t>
            </a:r>
            <a:endParaRPr>
              <a:latin typeface="Arial"/>
              <a:ea typeface="Arial"/>
              <a:cs typeface="Arial"/>
              <a:sym typeface="Arial"/>
            </a:endParaRPr>
          </a:p>
        </p:txBody>
      </p:sp>
      <p:sp>
        <p:nvSpPr>
          <p:cNvPr id="59" name="Google Shape;59;p13"/>
          <p:cNvSpPr txBox="1"/>
          <p:nvPr>
            <p:ph idx="1" type="subTitle"/>
          </p:nvPr>
        </p:nvSpPr>
        <p:spPr>
          <a:xfrm>
            <a:off x="6249775" y="4482600"/>
            <a:ext cx="1953900" cy="660600"/>
          </a:xfrm>
          <a:prstGeom prst="rect">
            <a:avLst/>
          </a:prstGeom>
          <a:solidFill>
            <a:schemeClr val="accent4"/>
          </a:solidFill>
        </p:spPr>
        <p:txBody>
          <a:bodyPr anchorCtr="0" anchor="ctr" bIns="91425" lIns="91425" spcFirstLastPara="1" rIns="91425" wrap="square" tIns="91425">
            <a:noAutofit/>
          </a:bodyPr>
          <a:lstStyle/>
          <a:p>
            <a:pPr indent="0" lvl="0" marL="0" rtl="0" algn="l">
              <a:lnSpc>
                <a:spcPct val="80000"/>
              </a:lnSpc>
              <a:spcBef>
                <a:spcPts val="0"/>
              </a:spcBef>
              <a:spcAft>
                <a:spcPts val="0"/>
              </a:spcAft>
              <a:buClr>
                <a:schemeClr val="dk2"/>
              </a:buClr>
              <a:buSzPts val="605"/>
              <a:buFont typeface="Arial"/>
              <a:buNone/>
            </a:pPr>
            <a:r>
              <a:rPr lang="ro" sz="1420"/>
              <a:t>by Ariana Mihaloiu</a:t>
            </a:r>
            <a:endParaRPr sz="1420"/>
          </a:p>
          <a:p>
            <a:pPr indent="0" lvl="0" marL="0" rtl="0" algn="l">
              <a:lnSpc>
                <a:spcPct val="80000"/>
              </a:lnSpc>
              <a:spcBef>
                <a:spcPts val="0"/>
              </a:spcBef>
              <a:spcAft>
                <a:spcPts val="0"/>
              </a:spcAft>
              <a:buClr>
                <a:schemeClr val="dk2"/>
              </a:buClr>
              <a:buSzPts val="605"/>
              <a:buFont typeface="Arial"/>
              <a:buNone/>
            </a:pPr>
            <a:r>
              <a:rPr lang="ro" sz="1420"/>
              <a:t>Andra Ciocoias</a:t>
            </a:r>
            <a:endParaRPr sz="1420"/>
          </a:p>
          <a:p>
            <a:pPr indent="0" lvl="0" marL="0" rtl="0" algn="l">
              <a:lnSpc>
                <a:spcPct val="80000"/>
              </a:lnSpc>
              <a:spcBef>
                <a:spcPts val="0"/>
              </a:spcBef>
              <a:spcAft>
                <a:spcPts val="0"/>
              </a:spcAft>
              <a:buClr>
                <a:schemeClr val="dk2"/>
              </a:buClr>
              <a:buSzPts val="605"/>
              <a:buFont typeface="Arial"/>
              <a:buNone/>
            </a:pPr>
            <a:r>
              <a:rPr lang="ro" sz="1420"/>
              <a:t>Sude Su</a:t>
            </a:r>
            <a:endParaRPr sz="1420"/>
          </a:p>
          <a:p>
            <a:pPr indent="0" lvl="0" marL="0" rtl="0" algn="l">
              <a:lnSpc>
                <a:spcPct val="80000"/>
              </a:lnSpc>
              <a:spcBef>
                <a:spcPts val="0"/>
              </a:spcBef>
              <a:spcAft>
                <a:spcPts val="0"/>
              </a:spcAft>
              <a:buClr>
                <a:schemeClr val="dk2"/>
              </a:buClr>
              <a:buSzPts val="605"/>
              <a:buFont typeface="Arial"/>
              <a:buNone/>
            </a:pPr>
            <a:r>
              <a:rPr lang="ro" sz="1420"/>
              <a:t>Faruk Güler</a:t>
            </a:r>
            <a:endParaRPr sz="1420"/>
          </a:p>
          <a:p>
            <a:pPr indent="0" lvl="0" marL="0" rtl="0" algn="l">
              <a:lnSpc>
                <a:spcPct val="80000"/>
              </a:lnSpc>
              <a:spcBef>
                <a:spcPts val="0"/>
              </a:spcBef>
              <a:spcAft>
                <a:spcPts val="0"/>
              </a:spcAft>
              <a:buSzPts val="605"/>
              <a:buNone/>
            </a:pPr>
            <a:r>
              <a:t/>
            </a:r>
            <a:endParaRPr sz="1420"/>
          </a:p>
          <a:p>
            <a:pPr indent="0" lvl="0" marL="0" rtl="0" algn="l">
              <a:lnSpc>
                <a:spcPct val="80000"/>
              </a:lnSpc>
              <a:spcBef>
                <a:spcPts val="0"/>
              </a:spcBef>
              <a:spcAft>
                <a:spcPts val="0"/>
              </a:spcAft>
              <a:buSzPts val="605"/>
              <a:buNone/>
            </a:pPr>
            <a:r>
              <a:t/>
            </a:r>
            <a:endParaRPr sz="13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ph idx="4294967295" type="body"/>
          </p:nvPr>
        </p:nvSpPr>
        <p:spPr>
          <a:xfrm>
            <a:off x="4939500" y="75"/>
            <a:ext cx="4204500" cy="5143500"/>
          </a:xfrm>
          <a:prstGeom prst="rect">
            <a:avLst/>
          </a:prstGeom>
          <a:solidFill>
            <a:srgbClr val="134F5C"/>
          </a:solidFill>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2"/>
              </a:buClr>
              <a:buSzPts val="275"/>
              <a:buFont typeface="Arial"/>
              <a:buNone/>
            </a:pPr>
            <a:r>
              <a:rPr b="1" lang="ro" sz="1526">
                <a:solidFill>
                  <a:srgbClr val="D0E0E3"/>
                </a:solidFill>
              </a:rPr>
              <a:t>What can do at our school?</a:t>
            </a:r>
            <a:endParaRPr b="1" sz="1526">
              <a:solidFill>
                <a:srgbClr val="D0E0E3"/>
              </a:solidFill>
            </a:endParaRPr>
          </a:p>
          <a:p>
            <a:pPr indent="0" lvl="0" marL="0" rtl="0" algn="l">
              <a:lnSpc>
                <a:spcPct val="95000"/>
              </a:lnSpc>
              <a:spcBef>
                <a:spcPts val="1200"/>
              </a:spcBef>
              <a:spcAft>
                <a:spcPts val="0"/>
              </a:spcAft>
              <a:buClr>
                <a:schemeClr val="dk2"/>
              </a:buClr>
              <a:buSzPts val="275"/>
              <a:buFont typeface="Arial"/>
              <a:buNone/>
            </a:pPr>
            <a:r>
              <a:rPr b="1" lang="ro" sz="1526">
                <a:solidFill>
                  <a:srgbClr val="D0E0E3"/>
                </a:solidFill>
              </a:rPr>
              <a:t>What can do at our school?</a:t>
            </a:r>
            <a:endParaRPr b="1" sz="1526">
              <a:solidFill>
                <a:srgbClr val="D0E0E3"/>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D966"/>
                </a:solidFill>
              </a:rPr>
              <a:t>HOW TO INTERVENE WHEN BULLYING OCCURS</a:t>
            </a:r>
            <a:endParaRPr b="1" sz="1126">
              <a:solidFill>
                <a:srgbClr val="FFD966"/>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E599"/>
                </a:solidFill>
              </a:rPr>
              <a:t>1. Speak Up – Stop the Action!</a:t>
            </a:r>
            <a:endParaRPr b="1" sz="1126">
              <a:solidFill>
                <a:srgbClr val="FFE599"/>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FFFF"/>
                </a:solidFill>
              </a:rPr>
              <a:t>When ever you see bullying occur, immediately tell the student who is bullying to stop</a:t>
            </a:r>
            <a:endParaRPr b="1" sz="1126">
              <a:solidFill>
                <a:srgbClr val="FFFFFF"/>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E599"/>
                </a:solidFill>
              </a:rPr>
              <a:t>2. Support the student who was bullied.</a:t>
            </a:r>
            <a:r>
              <a:rPr b="1" lang="ro" sz="1126">
                <a:solidFill>
                  <a:srgbClr val="FFFFFF"/>
                </a:solidFill>
              </a:rPr>
              <a:t> Allow the student who was bullied to “save face”</a:t>
            </a:r>
            <a:endParaRPr b="1" sz="1126">
              <a:solidFill>
                <a:srgbClr val="FFFFFF"/>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E599"/>
                </a:solidFill>
              </a:rPr>
              <a:t>3. Name the bullying behavior and give immediate consequences.</a:t>
            </a:r>
            <a:r>
              <a:rPr b="1" lang="ro" sz="1126">
                <a:solidFill>
                  <a:srgbClr val="FFFFFF"/>
                </a:solidFill>
              </a:rPr>
              <a:t> Say, specifically, what behaviors you saw or heard</a:t>
            </a:r>
            <a:endParaRPr b="1" sz="1126">
              <a:solidFill>
                <a:srgbClr val="FFFFFF"/>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E599"/>
                </a:solidFill>
              </a:rPr>
              <a:t>4. Support the bystanders</a:t>
            </a:r>
            <a:endParaRPr b="1" sz="1126">
              <a:solidFill>
                <a:srgbClr val="FFE599"/>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FFFF"/>
                </a:solidFill>
              </a:rPr>
              <a:t>Let them know that next time they need to tell an adult or stand up for the student who was being victimized.</a:t>
            </a:r>
            <a:endParaRPr b="1" sz="1126">
              <a:solidFill>
                <a:srgbClr val="FFFFFF"/>
              </a:solidFill>
            </a:endParaRPr>
          </a:p>
          <a:p>
            <a:pPr indent="0" lvl="0" marL="0" rtl="0" algn="l">
              <a:lnSpc>
                <a:spcPct val="95000"/>
              </a:lnSpc>
              <a:spcBef>
                <a:spcPts val="1200"/>
              </a:spcBef>
              <a:spcAft>
                <a:spcPts val="0"/>
              </a:spcAft>
              <a:buClr>
                <a:schemeClr val="dk2"/>
              </a:buClr>
              <a:buSzPts val="275"/>
              <a:buFont typeface="Arial"/>
              <a:buNone/>
            </a:pPr>
            <a:r>
              <a:rPr b="1" lang="ro" sz="1126">
                <a:solidFill>
                  <a:srgbClr val="FFFFFF"/>
                </a:solidFill>
              </a:rPr>
              <a:t>The immediate intervention should be very brief and to the point. It shouldn’t take more than a few minutes. Don’t ask the students what happened or their side of the story. You should only stop the bullying, support the victim, impose consequences, and empower the bystander. A follow up intervention can be done to follow up with the students involved on an individual basis.</a:t>
            </a:r>
            <a:endParaRPr b="1" sz="1126">
              <a:solidFill>
                <a:srgbClr val="FFFFFF"/>
              </a:solidFill>
            </a:endParaRPr>
          </a:p>
          <a:p>
            <a:pPr indent="0" lvl="0" marL="0" rtl="0" algn="l">
              <a:lnSpc>
                <a:spcPct val="95000"/>
              </a:lnSpc>
              <a:spcBef>
                <a:spcPts val="1200"/>
              </a:spcBef>
              <a:spcAft>
                <a:spcPts val="1200"/>
              </a:spcAft>
              <a:buSzPts val="275"/>
              <a:buNone/>
            </a:pPr>
            <a:r>
              <a:t/>
            </a:r>
            <a:endParaRPr b="1" sz="65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4F5C"/>
        </a:solidFill>
      </p:bgPr>
    </p:bg>
    <p:spTree>
      <p:nvGrpSpPr>
        <p:cNvPr id="118" name="Shape 118"/>
        <p:cNvGrpSpPr/>
        <p:nvPr/>
      </p:nvGrpSpPr>
      <p:grpSpPr>
        <a:xfrm>
          <a:off x="0" y="0"/>
          <a:ext cx="0" cy="0"/>
          <a:chOff x="0" y="0"/>
          <a:chExt cx="0" cy="0"/>
        </a:xfrm>
      </p:grpSpPr>
      <p:sp>
        <p:nvSpPr>
          <p:cNvPr id="119" name="Google Shape;119;p23"/>
          <p:cNvSpPr txBox="1"/>
          <p:nvPr>
            <p:ph idx="4294967295" type="body"/>
          </p:nvPr>
        </p:nvSpPr>
        <p:spPr>
          <a:xfrm>
            <a:off x="201150" y="114950"/>
            <a:ext cx="5675100" cy="4755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2"/>
              </a:buClr>
              <a:buSzPts val="358"/>
              <a:buFont typeface="Arial"/>
              <a:buNone/>
            </a:pPr>
            <a:r>
              <a:t/>
            </a:r>
            <a:endParaRPr b="1" sz="1385">
              <a:solidFill>
                <a:srgbClr val="D0E0E3"/>
              </a:solidFill>
            </a:endParaRPr>
          </a:p>
          <a:p>
            <a:pPr indent="0" lvl="0" marL="0" rtl="0" algn="l">
              <a:lnSpc>
                <a:spcPct val="95000"/>
              </a:lnSpc>
              <a:spcBef>
                <a:spcPts val="1200"/>
              </a:spcBef>
              <a:spcAft>
                <a:spcPts val="0"/>
              </a:spcAft>
              <a:buClr>
                <a:schemeClr val="dk2"/>
              </a:buClr>
              <a:buSzPts val="358"/>
              <a:buFont typeface="Arial"/>
              <a:buNone/>
            </a:pPr>
            <a:r>
              <a:rPr b="1" lang="ro" sz="1385">
                <a:solidFill>
                  <a:srgbClr val="D0E0E3"/>
                </a:solidFill>
              </a:rPr>
              <a:t>What can we do to support</a:t>
            </a:r>
            <a:endParaRPr b="1" sz="1385">
              <a:solidFill>
                <a:srgbClr val="D0E0E3"/>
              </a:solidFill>
            </a:endParaRPr>
          </a:p>
          <a:p>
            <a:pPr indent="0" lvl="0" marL="0" rtl="0" algn="l">
              <a:lnSpc>
                <a:spcPct val="95000"/>
              </a:lnSpc>
              <a:spcBef>
                <a:spcPts val="1200"/>
              </a:spcBef>
              <a:spcAft>
                <a:spcPts val="0"/>
              </a:spcAft>
              <a:buClr>
                <a:schemeClr val="dk2"/>
              </a:buClr>
              <a:buSzPts val="358"/>
              <a:buFont typeface="Arial"/>
              <a:buNone/>
            </a:pPr>
            <a:r>
              <a:rPr b="1" lang="ro" sz="1385">
                <a:solidFill>
                  <a:srgbClr val="D0E0E3"/>
                </a:solidFill>
              </a:rPr>
              <a:t> the victim?</a:t>
            </a:r>
            <a:endParaRPr b="1" sz="1385">
              <a:solidFill>
                <a:srgbClr val="D0E0E3"/>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Praise the student for their courage to discuss the incident with you</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Ask the student what they need to feel safe</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chemeClr val="lt1"/>
                </a:solidFill>
              </a:rPr>
              <a:t>•</a:t>
            </a:r>
            <a:r>
              <a:rPr b="1" lang="ro" sz="1185">
                <a:solidFill>
                  <a:srgbClr val="FFE599"/>
                </a:solidFill>
              </a:rPr>
              <a:t> When you are aware of a bullying incident communicate with other staff members who will be working with the student so that they can make sure any further incidents do not occur</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Don’t force a meeting between the student who was bullying and the victim</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Encourage the student to make friends</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Get parents involved</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If necessary, talk to counselor if you feel a mental health referral is needed</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Encourage the student to report any further bullying incidents</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rPr b="1" lang="ro" sz="1185">
                <a:solidFill>
                  <a:srgbClr val="FFE599"/>
                </a:solidFill>
              </a:rPr>
              <a:t>• Follow up with the student who was bullied a few days after the bullying incident 39</a:t>
            </a:r>
            <a:endParaRPr b="1" sz="1185">
              <a:solidFill>
                <a:srgbClr val="FFE599"/>
              </a:solidFill>
            </a:endParaRPr>
          </a:p>
          <a:p>
            <a:pPr indent="0" lvl="0" marL="0" rtl="0" algn="l">
              <a:lnSpc>
                <a:spcPct val="95000"/>
              </a:lnSpc>
              <a:spcBef>
                <a:spcPts val="1200"/>
              </a:spcBef>
              <a:spcAft>
                <a:spcPts val="0"/>
              </a:spcAft>
              <a:buClr>
                <a:schemeClr val="dk2"/>
              </a:buClr>
              <a:buSzPts val="358"/>
              <a:buFont typeface="Arial"/>
              <a:buNone/>
            </a:pPr>
            <a:r>
              <a:t/>
            </a:r>
            <a:endParaRPr b="1" sz="1185">
              <a:solidFill>
                <a:schemeClr val="lt1"/>
              </a:solidFill>
            </a:endParaRPr>
          </a:p>
          <a:p>
            <a:pPr indent="0" lvl="0" marL="0" rtl="0" algn="l">
              <a:lnSpc>
                <a:spcPct val="95000"/>
              </a:lnSpc>
              <a:spcBef>
                <a:spcPts val="1200"/>
              </a:spcBef>
              <a:spcAft>
                <a:spcPts val="1200"/>
              </a:spcAft>
              <a:buSzPts val="358"/>
              <a:buNone/>
            </a:pPr>
            <a:r>
              <a:t/>
            </a:r>
            <a:endParaRPr sz="685"/>
          </a:p>
        </p:txBody>
      </p:sp>
      <p:pic>
        <p:nvPicPr>
          <p:cNvPr id="120" name="Google Shape;120;p23"/>
          <p:cNvPicPr preferRelativeResize="0"/>
          <p:nvPr/>
        </p:nvPicPr>
        <p:blipFill>
          <a:blip r:embed="rId3">
            <a:alphaModFix/>
          </a:blip>
          <a:stretch>
            <a:fillRect/>
          </a:stretch>
        </p:blipFill>
        <p:spPr>
          <a:xfrm>
            <a:off x="5775650" y="114950"/>
            <a:ext cx="3267775" cy="326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sp>
        <p:nvSpPr>
          <p:cNvPr id="125" name="Google Shape;125;p24"/>
          <p:cNvSpPr txBox="1"/>
          <p:nvPr>
            <p:ph idx="4294967295" type="body"/>
          </p:nvPr>
        </p:nvSpPr>
        <p:spPr>
          <a:xfrm>
            <a:off x="215500" y="201150"/>
            <a:ext cx="7571700" cy="48849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Clr>
                <a:schemeClr val="dk2"/>
              </a:buClr>
              <a:buSzPts val="275"/>
              <a:buFont typeface="Arial"/>
              <a:buNone/>
            </a:pPr>
            <a:r>
              <a:rPr lang="ro"/>
              <a:t> </a:t>
            </a:r>
            <a:r>
              <a:rPr b="1" lang="ro" sz="5988">
                <a:solidFill>
                  <a:srgbClr val="134F5C"/>
                </a:solidFill>
              </a:rPr>
              <a:t>What can we do to help the</a:t>
            </a:r>
            <a:endParaRPr b="1" sz="5988">
              <a:solidFill>
                <a:srgbClr val="134F5C"/>
              </a:solidFill>
            </a:endParaRPr>
          </a:p>
          <a:p>
            <a:pPr indent="0" lvl="0" marL="0" rtl="0" algn="l">
              <a:spcBef>
                <a:spcPts val="1200"/>
              </a:spcBef>
              <a:spcAft>
                <a:spcPts val="0"/>
              </a:spcAft>
              <a:buClr>
                <a:schemeClr val="dk2"/>
              </a:buClr>
              <a:buSzPts val="275"/>
              <a:buFont typeface="Arial"/>
              <a:buNone/>
            </a:pPr>
            <a:r>
              <a:rPr b="1" lang="ro" sz="5988">
                <a:solidFill>
                  <a:srgbClr val="134F5C"/>
                </a:solidFill>
              </a:rPr>
              <a:t>bully?</a:t>
            </a:r>
            <a:endParaRPr b="1" sz="5988">
              <a:solidFill>
                <a:srgbClr val="134F5C"/>
              </a:solidFill>
            </a:endParaRPr>
          </a:p>
          <a:p>
            <a:pPr indent="0" lvl="0" marL="0" rtl="0" algn="l">
              <a:spcBef>
                <a:spcPts val="1200"/>
              </a:spcBef>
              <a:spcAft>
                <a:spcPts val="0"/>
              </a:spcAft>
              <a:buNone/>
            </a:pPr>
            <a:r>
              <a:rPr b="1" lang="ro" sz="4450"/>
              <a:t>• Make it clear to the bully that</a:t>
            </a:r>
            <a:endParaRPr b="1" sz="4450"/>
          </a:p>
          <a:p>
            <a:pPr indent="0" lvl="0" marL="0" rtl="0" algn="l">
              <a:spcBef>
                <a:spcPts val="1200"/>
              </a:spcBef>
              <a:spcAft>
                <a:spcPts val="0"/>
              </a:spcAft>
              <a:buNone/>
            </a:pPr>
            <a:r>
              <a:rPr b="1" lang="ro" sz="4450"/>
              <a:t> bullying will</a:t>
            </a:r>
            <a:endParaRPr b="1" sz="4450"/>
          </a:p>
          <a:p>
            <a:pPr indent="0" lvl="0" marL="0" rtl="0" algn="l">
              <a:spcBef>
                <a:spcPts val="1200"/>
              </a:spcBef>
              <a:spcAft>
                <a:spcPts val="0"/>
              </a:spcAft>
              <a:buNone/>
            </a:pPr>
            <a:r>
              <a:rPr b="1" lang="ro" sz="4450"/>
              <a:t> not be tolerated in your classroom or in</a:t>
            </a:r>
            <a:endParaRPr b="1" sz="4450"/>
          </a:p>
          <a:p>
            <a:pPr indent="0" lvl="0" marL="0" rtl="0" algn="l">
              <a:spcBef>
                <a:spcPts val="1200"/>
              </a:spcBef>
              <a:spcAft>
                <a:spcPts val="0"/>
              </a:spcAft>
              <a:buClr>
                <a:schemeClr val="dk2"/>
              </a:buClr>
              <a:buSzPts val="275"/>
              <a:buFont typeface="Arial"/>
              <a:buNone/>
            </a:pPr>
            <a:r>
              <a:rPr b="1" lang="ro" sz="4450"/>
              <a:t> the school</a:t>
            </a:r>
            <a:endParaRPr b="1" sz="4450"/>
          </a:p>
          <a:p>
            <a:pPr indent="0" lvl="0" marL="0" rtl="0" algn="l">
              <a:spcBef>
                <a:spcPts val="1200"/>
              </a:spcBef>
              <a:spcAft>
                <a:spcPts val="0"/>
              </a:spcAft>
              <a:buClr>
                <a:schemeClr val="dk2"/>
              </a:buClr>
              <a:buSzPts val="275"/>
              <a:buFont typeface="Arial"/>
              <a:buNone/>
            </a:pPr>
            <a:r>
              <a:rPr b="1" lang="ro" sz="4450"/>
              <a:t>• Model and discuss empathy as much as possible</a:t>
            </a:r>
            <a:endParaRPr b="1" sz="4450"/>
          </a:p>
          <a:p>
            <a:pPr indent="0" lvl="0" marL="0" rtl="0" algn="l">
              <a:spcBef>
                <a:spcPts val="1200"/>
              </a:spcBef>
              <a:spcAft>
                <a:spcPts val="0"/>
              </a:spcAft>
              <a:buClr>
                <a:schemeClr val="dk2"/>
              </a:buClr>
              <a:buSzPts val="275"/>
              <a:buFont typeface="Arial"/>
              <a:buNone/>
            </a:pPr>
            <a:r>
              <a:rPr b="1" lang="ro" sz="4450"/>
              <a:t>• Get parents involved</a:t>
            </a:r>
            <a:endParaRPr b="1" sz="4450"/>
          </a:p>
          <a:p>
            <a:pPr indent="0" lvl="0" marL="0" rtl="0" algn="l">
              <a:spcBef>
                <a:spcPts val="1200"/>
              </a:spcBef>
              <a:spcAft>
                <a:spcPts val="0"/>
              </a:spcAft>
              <a:buClr>
                <a:schemeClr val="dk2"/>
              </a:buClr>
              <a:buSzPts val="275"/>
              <a:buFont typeface="Arial"/>
              <a:buNone/>
            </a:pPr>
            <a:r>
              <a:rPr b="1" lang="ro" sz="4450"/>
              <a:t>• Refer to school counselor</a:t>
            </a:r>
            <a:endParaRPr b="1" sz="4450"/>
          </a:p>
          <a:p>
            <a:pPr indent="0" lvl="0" marL="0" rtl="0" algn="l">
              <a:spcBef>
                <a:spcPts val="1200"/>
              </a:spcBef>
              <a:spcAft>
                <a:spcPts val="0"/>
              </a:spcAft>
              <a:buNone/>
            </a:pPr>
            <a:r>
              <a:rPr b="1" lang="ro" sz="4450"/>
              <a:t>• Develop clear and consistent rules and </a:t>
            </a:r>
            <a:endParaRPr b="1" sz="4450"/>
          </a:p>
          <a:p>
            <a:pPr indent="0" lvl="0" marL="0" rtl="0" algn="l">
              <a:spcBef>
                <a:spcPts val="1200"/>
              </a:spcBef>
              <a:spcAft>
                <a:spcPts val="0"/>
              </a:spcAft>
              <a:buClr>
                <a:schemeClr val="dk2"/>
              </a:buClr>
              <a:buSzPts val="275"/>
              <a:buFont typeface="Arial"/>
              <a:buNone/>
            </a:pPr>
            <a:r>
              <a:rPr b="1" lang="ro" sz="4450"/>
              <a:t>consequences against bullying</a:t>
            </a:r>
            <a:endParaRPr b="1" sz="4450"/>
          </a:p>
          <a:p>
            <a:pPr indent="0" lvl="0" marL="0" rtl="0" algn="l">
              <a:spcBef>
                <a:spcPts val="1200"/>
              </a:spcBef>
              <a:spcAft>
                <a:spcPts val="0"/>
              </a:spcAft>
              <a:buClr>
                <a:schemeClr val="dk2"/>
              </a:buClr>
              <a:buSzPts val="275"/>
              <a:buFont typeface="Arial"/>
              <a:buNone/>
            </a:pPr>
            <a:r>
              <a:rPr b="1" lang="ro" sz="4450"/>
              <a:t>• If necessary, talk to counselor if you feel a mental health referral is needed</a:t>
            </a:r>
            <a:endParaRPr b="1" sz="4450"/>
          </a:p>
          <a:p>
            <a:pPr indent="0" lvl="0" marL="0" rtl="0" algn="l">
              <a:spcBef>
                <a:spcPts val="1200"/>
              </a:spcBef>
              <a:spcAft>
                <a:spcPts val="1200"/>
              </a:spcAft>
              <a:buNone/>
            </a:pPr>
            <a:r>
              <a:rPr b="1" lang="ro" sz="4450"/>
              <a:t>• Encourage the student who is bullying to get involved in prosocial activities such as clubs, music lessons, nonviolent sports       40</a:t>
            </a:r>
            <a:endParaRPr sz="445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5"/>
          <p:cNvSpPr txBox="1"/>
          <p:nvPr/>
        </p:nvSpPr>
        <p:spPr>
          <a:xfrm>
            <a:off x="858050" y="804575"/>
            <a:ext cx="7629000" cy="3294000"/>
          </a:xfrm>
          <a:prstGeom prst="rect">
            <a:avLst/>
          </a:prstGeom>
          <a:solidFill>
            <a:srgbClr val="A2C4C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o" sz="1700">
                <a:solidFill>
                  <a:srgbClr val="134F5C"/>
                </a:solidFill>
              </a:rPr>
              <a:t>What can we do to empower</a:t>
            </a:r>
            <a:endParaRPr b="1" sz="1700">
              <a:solidFill>
                <a:srgbClr val="134F5C"/>
              </a:solidFill>
            </a:endParaRPr>
          </a:p>
          <a:p>
            <a:pPr indent="0" lvl="0" marL="0" rtl="0" algn="l">
              <a:spcBef>
                <a:spcPts val="0"/>
              </a:spcBef>
              <a:spcAft>
                <a:spcPts val="0"/>
              </a:spcAft>
              <a:buNone/>
            </a:pPr>
            <a:r>
              <a:rPr b="1" lang="ro" sz="1700">
                <a:solidFill>
                  <a:srgbClr val="134F5C"/>
                </a:solidFill>
              </a:rPr>
              <a:t>bystanders?</a:t>
            </a:r>
            <a:endParaRPr b="1" sz="1700">
              <a:solidFill>
                <a:srgbClr val="134F5C"/>
              </a:solidFill>
            </a:endParaRPr>
          </a:p>
          <a:p>
            <a:pPr indent="0" lvl="0" marL="0" rtl="0" algn="l">
              <a:spcBef>
                <a:spcPts val="0"/>
              </a:spcBef>
              <a:spcAft>
                <a:spcPts val="0"/>
              </a:spcAft>
              <a:buNone/>
            </a:pPr>
            <a:r>
              <a:t/>
            </a:r>
            <a:endParaRPr b="1"/>
          </a:p>
          <a:p>
            <a:pPr indent="0" lvl="0" marL="0" rtl="0" algn="l">
              <a:spcBef>
                <a:spcPts val="0"/>
              </a:spcBef>
              <a:spcAft>
                <a:spcPts val="0"/>
              </a:spcAft>
              <a:buNone/>
            </a:pPr>
            <a:r>
              <a:rPr b="1" lang="ro">
                <a:solidFill>
                  <a:srgbClr val="134F5C"/>
                </a:solidFill>
              </a:rPr>
              <a:t>• Discuss  with students what they can do to support the student who is being bullied:</a:t>
            </a:r>
            <a:endParaRPr b="1">
              <a:solidFill>
                <a:srgbClr val="134F5C"/>
              </a:solidFill>
            </a:endParaRPr>
          </a:p>
          <a:p>
            <a:pPr indent="0" lvl="0" marL="0" rtl="0" algn="l">
              <a:spcBef>
                <a:spcPts val="0"/>
              </a:spcBef>
              <a:spcAft>
                <a:spcPts val="0"/>
              </a:spcAft>
              <a:buNone/>
            </a:pPr>
            <a:r>
              <a:rPr b="1" lang="ro"/>
              <a:t>– Don’t laugh or join in the bullying</a:t>
            </a:r>
            <a:endParaRPr b="1"/>
          </a:p>
          <a:p>
            <a:pPr indent="0" lvl="0" marL="0" rtl="0" algn="l">
              <a:spcBef>
                <a:spcPts val="0"/>
              </a:spcBef>
              <a:spcAft>
                <a:spcPts val="0"/>
              </a:spcAft>
              <a:buNone/>
            </a:pPr>
            <a:r>
              <a:rPr b="1" lang="ro"/>
              <a:t>– Find a way to physically move the child being bullied out of the bullying situation</a:t>
            </a:r>
            <a:endParaRPr b="1"/>
          </a:p>
          <a:p>
            <a:pPr indent="0" lvl="0" marL="0" rtl="0" algn="l">
              <a:spcBef>
                <a:spcPts val="0"/>
              </a:spcBef>
              <a:spcAft>
                <a:spcPts val="0"/>
              </a:spcAft>
              <a:buNone/>
            </a:pPr>
            <a:r>
              <a:rPr b="1" lang="ro"/>
              <a:t>– Don’t repeat the lies or gossip, the name calling or other bullying behavior</a:t>
            </a:r>
            <a:endParaRPr b="1"/>
          </a:p>
          <a:p>
            <a:pPr indent="0" lvl="0" marL="0" rtl="0" algn="l">
              <a:spcBef>
                <a:spcPts val="0"/>
              </a:spcBef>
              <a:spcAft>
                <a:spcPts val="0"/>
              </a:spcAft>
              <a:buNone/>
            </a:pPr>
            <a:r>
              <a:rPr b="1" lang="ro"/>
              <a:t>– Include the child being bullied in your activities</a:t>
            </a:r>
            <a:endParaRPr b="1"/>
          </a:p>
          <a:p>
            <a:pPr indent="0" lvl="0" marL="0" rtl="0" algn="l">
              <a:spcBef>
                <a:spcPts val="0"/>
              </a:spcBef>
              <a:spcAft>
                <a:spcPts val="0"/>
              </a:spcAft>
              <a:buNone/>
            </a:pPr>
            <a:r>
              <a:rPr b="1" lang="ro"/>
              <a:t>– Be supportive to the victim in private</a:t>
            </a:r>
            <a:endParaRPr b="1"/>
          </a:p>
          <a:p>
            <a:pPr indent="0" lvl="0" marL="0" rtl="0" algn="l">
              <a:spcBef>
                <a:spcPts val="0"/>
              </a:spcBef>
              <a:spcAft>
                <a:spcPts val="0"/>
              </a:spcAft>
              <a:buNone/>
            </a:pPr>
            <a:r>
              <a:rPr b="1" lang="ro"/>
              <a:t>– Tell an adult what you saw and heard</a:t>
            </a:r>
            <a:endParaRPr b="1"/>
          </a:p>
          <a:p>
            <a:pPr indent="0" lvl="0" marL="0" rtl="0" algn="l">
              <a:spcBef>
                <a:spcPts val="0"/>
              </a:spcBef>
              <a:spcAft>
                <a:spcPts val="0"/>
              </a:spcAft>
              <a:buNone/>
            </a:pPr>
            <a:r>
              <a:rPr b="1" lang="ro"/>
              <a:t>– Talk to the bully in private</a:t>
            </a:r>
            <a:endParaRPr b="1"/>
          </a:p>
          <a:p>
            <a:pPr indent="0" lvl="0" marL="0" rtl="0" algn="l">
              <a:spcBef>
                <a:spcPts val="0"/>
              </a:spcBef>
              <a:spcAft>
                <a:spcPts val="0"/>
              </a:spcAft>
              <a:buNone/>
            </a:pPr>
            <a:r>
              <a:rPr b="1" lang="ro"/>
              <a:t>– Be supportive to the victim in the presence of the bully</a:t>
            </a:r>
            <a:endParaRPr b="1"/>
          </a:p>
          <a:p>
            <a:pPr indent="0" lvl="0" marL="0" rtl="0" algn="l">
              <a:spcBef>
                <a:spcPts val="0"/>
              </a:spcBef>
              <a:spcAft>
                <a:spcPts val="0"/>
              </a:spcAft>
              <a:buNone/>
            </a:pPr>
            <a:r>
              <a:rPr b="1" lang="ro"/>
              <a:t>– Confront the bully about their behavior in public</a:t>
            </a:r>
            <a:endParaRPr b="1"/>
          </a:p>
          <a:p>
            <a:pPr indent="0" lvl="0" marL="0" rtl="0" algn="l">
              <a:spcBef>
                <a:spcPts val="0"/>
              </a:spcBef>
              <a:spcAft>
                <a:spcPts val="0"/>
              </a:spcAft>
              <a:buNone/>
            </a:pPr>
            <a:r>
              <a:rPr b="1" lang="ro"/>
              <a:t>41</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6"/>
          <p:cNvSpPr txBox="1"/>
          <p:nvPr>
            <p:ph idx="2" type="body"/>
          </p:nvPr>
        </p:nvSpPr>
        <p:spPr>
          <a:xfrm>
            <a:off x="4925125" y="362250"/>
            <a:ext cx="3837000" cy="4419000"/>
          </a:xfrm>
          <a:prstGeom prst="rect">
            <a:avLst/>
          </a:prstGeom>
          <a:solidFill>
            <a:srgbClr val="A2C4C9"/>
          </a:solidFill>
        </p:spPr>
        <p:txBody>
          <a:bodyPr anchorCtr="0" anchor="ctr" bIns="91425" lIns="91425" spcFirstLastPara="1" rIns="91425" wrap="square" tIns="91425">
            <a:normAutofit fontScale="25000" lnSpcReduction="10000"/>
          </a:bodyPr>
          <a:lstStyle/>
          <a:p>
            <a:pPr indent="0" lvl="0" marL="0" rtl="0" algn="l">
              <a:spcBef>
                <a:spcPts val="0"/>
              </a:spcBef>
              <a:spcAft>
                <a:spcPts val="0"/>
              </a:spcAft>
              <a:buClr>
                <a:schemeClr val="dk2"/>
              </a:buClr>
              <a:buSzPts val="275"/>
              <a:buFont typeface="Arial"/>
              <a:buNone/>
            </a:pPr>
            <a:r>
              <a:t/>
            </a:r>
            <a:endParaRPr sz="6400"/>
          </a:p>
          <a:p>
            <a:pPr indent="0" lvl="0" marL="0" rtl="0" algn="l">
              <a:spcBef>
                <a:spcPts val="1200"/>
              </a:spcBef>
              <a:spcAft>
                <a:spcPts val="0"/>
              </a:spcAft>
              <a:buClr>
                <a:schemeClr val="dk2"/>
              </a:buClr>
              <a:buSzPts val="275"/>
              <a:buFont typeface="Arial"/>
              <a:buNone/>
            </a:pPr>
            <a:r>
              <a:rPr b="1" lang="ro" sz="7200">
                <a:solidFill>
                  <a:srgbClr val="134F5C"/>
                </a:solidFill>
              </a:rPr>
              <a:t>What can we do to empower</a:t>
            </a:r>
            <a:endParaRPr b="1" sz="7200">
              <a:solidFill>
                <a:srgbClr val="134F5C"/>
              </a:solidFill>
            </a:endParaRPr>
          </a:p>
          <a:p>
            <a:pPr indent="0" lvl="0" marL="0" rtl="0" algn="l">
              <a:spcBef>
                <a:spcPts val="1200"/>
              </a:spcBef>
              <a:spcAft>
                <a:spcPts val="0"/>
              </a:spcAft>
              <a:buClr>
                <a:schemeClr val="dk2"/>
              </a:buClr>
              <a:buSzPts val="275"/>
              <a:buFont typeface="Arial"/>
              <a:buNone/>
            </a:pPr>
            <a:r>
              <a:rPr b="1" lang="ro" sz="7200">
                <a:solidFill>
                  <a:srgbClr val="134F5C"/>
                </a:solidFill>
              </a:rPr>
              <a:t>bystanders?</a:t>
            </a:r>
            <a:endParaRPr b="1" sz="7200">
              <a:solidFill>
                <a:srgbClr val="134F5C"/>
              </a:solidFill>
            </a:endParaRPr>
          </a:p>
          <a:p>
            <a:pPr indent="0" lvl="0" marL="0" rtl="0" algn="l">
              <a:spcBef>
                <a:spcPts val="1200"/>
              </a:spcBef>
              <a:spcAft>
                <a:spcPts val="0"/>
              </a:spcAft>
              <a:buClr>
                <a:schemeClr val="dk2"/>
              </a:buClr>
              <a:buSzPts val="275"/>
              <a:buFont typeface="Arial"/>
              <a:buNone/>
            </a:pPr>
            <a:r>
              <a:rPr lang="ro" sz="6400"/>
              <a:t>• Explain to students that you expect for them to report any bullying that they see</a:t>
            </a:r>
            <a:endParaRPr sz="6400"/>
          </a:p>
          <a:p>
            <a:pPr indent="0" lvl="0" marL="0" rtl="0" algn="l">
              <a:spcBef>
                <a:spcPts val="1200"/>
              </a:spcBef>
              <a:spcAft>
                <a:spcPts val="0"/>
              </a:spcAft>
              <a:buClr>
                <a:schemeClr val="dk2"/>
              </a:buClr>
              <a:buSzPts val="275"/>
              <a:buFont typeface="Arial"/>
              <a:buNone/>
            </a:pPr>
            <a:r>
              <a:rPr lang="ro" sz="6400"/>
              <a:t>• Help students better understand their role as bystander in the perpetuation of bullying behaviors</a:t>
            </a:r>
            <a:endParaRPr sz="6400"/>
          </a:p>
          <a:p>
            <a:pPr indent="0" lvl="0" marL="0" rtl="0" algn="l">
              <a:spcBef>
                <a:spcPts val="1200"/>
              </a:spcBef>
              <a:spcAft>
                <a:spcPts val="0"/>
              </a:spcAft>
              <a:buClr>
                <a:schemeClr val="dk2"/>
              </a:buClr>
              <a:buSzPts val="275"/>
              <a:buFont typeface="Arial"/>
              <a:buNone/>
            </a:pPr>
            <a:r>
              <a:rPr lang="ro" sz="6400"/>
              <a:t>• Discuss with students what stops them from reporting bullying incidents</a:t>
            </a:r>
            <a:endParaRPr sz="6400"/>
          </a:p>
          <a:p>
            <a:pPr indent="0" lvl="0" marL="0" rtl="0" algn="l">
              <a:spcBef>
                <a:spcPts val="1200"/>
              </a:spcBef>
              <a:spcAft>
                <a:spcPts val="1200"/>
              </a:spcAft>
              <a:buNone/>
            </a:pPr>
            <a:r>
              <a:t/>
            </a:r>
            <a:endParaRPr sz="6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39" name="Shape 139"/>
        <p:cNvGrpSpPr/>
        <p:nvPr/>
      </p:nvGrpSpPr>
      <p:grpSpPr>
        <a:xfrm>
          <a:off x="0" y="0"/>
          <a:ext cx="0" cy="0"/>
          <a:chOff x="0" y="0"/>
          <a:chExt cx="0" cy="0"/>
        </a:xfrm>
      </p:grpSpPr>
      <p:sp>
        <p:nvSpPr>
          <p:cNvPr id="140" name="Google Shape;140;p27"/>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ro">
                <a:solidFill>
                  <a:srgbClr val="134F5C"/>
                </a:solidFill>
              </a:rPr>
              <a:t>Thank you for watching!</a:t>
            </a:r>
            <a:endParaRPr b="1">
              <a:solidFill>
                <a:srgbClr val="134F5C"/>
              </a:solidFill>
            </a:endParaRPr>
          </a:p>
        </p:txBody>
      </p:sp>
      <p:sp>
        <p:nvSpPr>
          <p:cNvPr id="141" name="Google Shape;141;p27"/>
          <p:cNvSpPr txBox="1"/>
          <p:nvPr/>
        </p:nvSpPr>
        <p:spPr>
          <a:xfrm>
            <a:off x="4209625" y="2701050"/>
            <a:ext cx="12933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ro" sz="2100">
                <a:solidFill>
                  <a:schemeClr val="dk2"/>
                </a:solidFill>
              </a:rPr>
              <a:t>❤️</a:t>
            </a:r>
            <a:endParaRPr sz="21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4"/>
          <p:cNvSpPr txBox="1"/>
          <p:nvPr>
            <p:ph idx="2" type="body"/>
          </p:nvPr>
        </p:nvSpPr>
        <p:spPr>
          <a:xfrm>
            <a:off x="4939500" y="724200"/>
            <a:ext cx="3837000" cy="3695100"/>
          </a:xfrm>
          <a:prstGeom prst="rect">
            <a:avLst/>
          </a:prstGeom>
          <a:solidFill>
            <a:srgbClr val="CFE2F3"/>
          </a:solidFill>
        </p:spPr>
        <p:txBody>
          <a:bodyPr anchorCtr="0" anchor="ctr" bIns="91425" lIns="91425" spcFirstLastPara="1" rIns="91425" wrap="square" tIns="91425">
            <a:normAutofit/>
          </a:bodyPr>
          <a:lstStyle/>
          <a:p>
            <a:pPr indent="0" lvl="0" marL="0" rtl="0" algn="l">
              <a:spcBef>
                <a:spcPts val="1200"/>
              </a:spcBef>
              <a:spcAft>
                <a:spcPts val="0"/>
              </a:spcAft>
              <a:buClr>
                <a:schemeClr val="dk2"/>
              </a:buClr>
              <a:buSzPts val="1100"/>
              <a:buFont typeface="Arial"/>
              <a:buNone/>
            </a:pPr>
            <a:r>
              <a:rPr lang="ro"/>
              <a:t>Bullying is the use of force, coercion, hurtful teasing or threat, to abuse, agressively dominate or intimidate.The behaviour is often repeated and habitual.One essential perequiste is the perception (by the bully or by others) of an imbalance of physical or social power.This imbalance distinguishes bullying from conflit.</a:t>
            </a:r>
            <a:endParaRPr/>
          </a:p>
          <a:p>
            <a:pPr indent="0" lvl="0" marL="0" rtl="0" algn="l">
              <a:spcBef>
                <a:spcPts val="0"/>
              </a:spcBef>
              <a:spcAft>
                <a:spcPts val="1200"/>
              </a:spcAft>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265500" y="129300"/>
            <a:ext cx="4045200" cy="933900"/>
          </a:xfrm>
          <a:prstGeom prst="rect">
            <a:avLst/>
          </a:prstGeom>
          <a:noFill/>
        </p:spPr>
        <p:txBody>
          <a:bodyPr anchorCtr="0" anchor="b" bIns="91425" lIns="91425" spcFirstLastPara="1" rIns="91425" wrap="square" tIns="91425">
            <a:normAutofit/>
          </a:bodyPr>
          <a:lstStyle/>
          <a:p>
            <a:pPr indent="0" lvl="0" marL="0" rtl="0" algn="ctr">
              <a:spcBef>
                <a:spcPts val="0"/>
              </a:spcBef>
              <a:spcAft>
                <a:spcPts val="0"/>
              </a:spcAft>
              <a:buNone/>
            </a:pPr>
            <a:r>
              <a:rPr lang="ro" sz="3900"/>
              <a:t>GENERAL ASPECTS</a:t>
            </a:r>
            <a:endParaRPr sz="3900"/>
          </a:p>
        </p:txBody>
      </p:sp>
      <p:sp>
        <p:nvSpPr>
          <p:cNvPr id="70" name="Google Shape;70;p15"/>
          <p:cNvSpPr txBox="1"/>
          <p:nvPr>
            <p:ph idx="2" type="body"/>
          </p:nvPr>
        </p:nvSpPr>
        <p:spPr>
          <a:xfrm>
            <a:off x="4939500" y="129300"/>
            <a:ext cx="3837000" cy="4798800"/>
          </a:xfrm>
          <a:prstGeom prst="rect">
            <a:avLst/>
          </a:prstGeom>
          <a:solidFill>
            <a:srgbClr val="CFE2F3"/>
          </a:solidFill>
        </p:spPr>
        <p:txBody>
          <a:bodyPr anchorCtr="0" anchor="ctr" bIns="91425" lIns="91425" spcFirstLastPara="1" rIns="91425" wrap="square" tIns="91425">
            <a:noAutofit/>
          </a:bodyPr>
          <a:lstStyle/>
          <a:p>
            <a:pPr indent="0" lvl="0" marL="0" rtl="0" algn="l">
              <a:lnSpc>
                <a:spcPct val="95000"/>
              </a:lnSpc>
              <a:spcBef>
                <a:spcPts val="1200"/>
              </a:spcBef>
              <a:spcAft>
                <a:spcPts val="0"/>
              </a:spcAft>
              <a:buClr>
                <a:schemeClr val="dk2"/>
              </a:buClr>
              <a:buSzPts val="688"/>
              <a:buFont typeface="Arial"/>
              <a:buNone/>
            </a:pPr>
            <a:r>
              <a:rPr lang="ro" sz="1325"/>
              <a:t>A bullying culture can develop in any context in which humans interact with each other.This may include school, family, the workplace, the home and neighbourhoods.</a:t>
            </a:r>
            <a:endParaRPr sz="1325"/>
          </a:p>
          <a:p>
            <a:pPr indent="0" lvl="0" marL="0" rtl="0" algn="l">
              <a:lnSpc>
                <a:spcPct val="95000"/>
              </a:lnSpc>
              <a:spcBef>
                <a:spcPts val="1200"/>
              </a:spcBef>
              <a:spcAft>
                <a:spcPts val="0"/>
              </a:spcAft>
              <a:buClr>
                <a:schemeClr val="dk2"/>
              </a:buClr>
              <a:buSzPts val="688"/>
              <a:buFont typeface="Arial"/>
              <a:buNone/>
            </a:pPr>
            <a:r>
              <a:rPr lang="ro" sz="1325"/>
              <a:t>Being at the age of my teenage I have witnessed over time at various shapes of bullying, in Romania.At this age most children feel and live very intense from any point of view, but nowadays, in every school we can see a guy or maybe a group, who suffer of inferiority complex.Those people tend to be the most violent, verbally and emotionally, because the pain and uncertainty of those considered superior or master of themselves, supplies them with their own fuse.When a child observes that he or she cannot stand out with anything positive, and his or her qualities are not fully appreciated, then they call to bully as to discredit people who are in attention of other and to mask their frustration and jealousy.</a:t>
            </a:r>
            <a:endParaRPr sz="1325"/>
          </a:p>
          <a:p>
            <a:pPr indent="0" lvl="0" marL="0" rtl="0" algn="l">
              <a:lnSpc>
                <a:spcPct val="95000"/>
              </a:lnSpc>
              <a:spcBef>
                <a:spcPts val="0"/>
              </a:spcBef>
              <a:spcAft>
                <a:spcPts val="1200"/>
              </a:spcAft>
              <a:buSzPts val="688"/>
              <a:buNone/>
            </a:pPr>
            <a:r>
              <a:t/>
            </a:r>
            <a:endParaRPr sz="132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nvSpPr>
        <p:spPr>
          <a:xfrm>
            <a:off x="143675" y="359175"/>
            <a:ext cx="4051500" cy="436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ro"/>
              <a:t>On the other hand, another strange phenomenon that I observed in the last few years is that, not only the lack of attention and consideration are determining a child to bully others of his age, but also too much attention and over-evaluation of subjective qualities.For example, if a guy or a girl is considered very beautiful and they receive a lot of attention and compliments, from this attitude they gain some sort of energy or self confidence that is usually very toxic, but in time they tend to gain another type of energy from discrediting other boys or girls by valling them stupid or ugly just because they put themselves on a very high social pedestal, which is fundamentally wrong and unfair.</a:t>
            </a:r>
            <a:endParaRPr b="1"/>
          </a:p>
        </p:txBody>
      </p:sp>
      <p:pic>
        <p:nvPicPr>
          <p:cNvPr id="76" name="Google Shape;76;p16"/>
          <p:cNvPicPr preferRelativeResize="0"/>
          <p:nvPr/>
        </p:nvPicPr>
        <p:blipFill>
          <a:blip r:embed="rId4">
            <a:alphaModFix/>
          </a:blip>
          <a:stretch>
            <a:fillRect/>
          </a:stretch>
        </p:blipFill>
        <p:spPr>
          <a:xfrm>
            <a:off x="4195175" y="876425"/>
            <a:ext cx="4759000" cy="295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pic>
        <p:nvPicPr>
          <p:cNvPr id="81" name="Google Shape;81;p17"/>
          <p:cNvPicPr preferRelativeResize="0"/>
          <p:nvPr/>
        </p:nvPicPr>
        <p:blipFill>
          <a:blip r:embed="rId4">
            <a:alphaModFix/>
          </a:blip>
          <a:stretch>
            <a:fillRect/>
          </a:stretch>
        </p:blipFill>
        <p:spPr>
          <a:xfrm>
            <a:off x="5028550" y="2657950"/>
            <a:ext cx="3606200" cy="2094650"/>
          </a:xfrm>
          <a:prstGeom prst="rect">
            <a:avLst/>
          </a:prstGeom>
          <a:noFill/>
          <a:ln>
            <a:noFill/>
          </a:ln>
        </p:spPr>
      </p:pic>
      <p:sp>
        <p:nvSpPr>
          <p:cNvPr id="82" name="Google Shape;82;p17"/>
          <p:cNvSpPr txBox="1"/>
          <p:nvPr/>
        </p:nvSpPr>
        <p:spPr>
          <a:xfrm>
            <a:off x="589050" y="359175"/>
            <a:ext cx="4310100" cy="303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ro"/>
              <a:t>Bullying can affect not only those people who are bullied, but also those who bully and those who witness it.Bullying is linked to various negative outcomes such as substance use, impact on one’s mental health and unfortunately suicide.Usually, kids who are bullied experience negative physical, social, emotional, academic and mental health issues.</a:t>
            </a:r>
            <a:endParaRPr b="1"/>
          </a:p>
          <a:p>
            <a:pPr indent="0" lvl="0" marL="0" rtl="0" algn="l">
              <a:lnSpc>
                <a:spcPct val="115000"/>
              </a:lnSpc>
              <a:spcBef>
                <a:spcPts val="1200"/>
              </a:spcBef>
              <a:spcAft>
                <a:spcPts val="0"/>
              </a:spcAft>
              <a:buNone/>
            </a:pPr>
            <a:r>
              <a:rPr b="1" lang="ro"/>
              <a:t>Mental health issues that children who are bullied are likely to experience:depression, anxiety, long-term demage on self-esteem.</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nvSpPr>
        <p:spPr>
          <a:xfrm>
            <a:off x="152400" y="71825"/>
            <a:ext cx="8769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ro"/>
              <a:t>Bully victims, those who both bully and get bullied, suffer the most serious effects being at greater risk for behavioral problems than those who are victims or bullies alone.</a:t>
            </a:r>
            <a:endParaRPr b="1"/>
          </a:p>
        </p:txBody>
      </p:sp>
      <p:sp>
        <p:nvSpPr>
          <p:cNvPr id="88" name="Google Shape;88;p18"/>
          <p:cNvSpPr txBox="1"/>
          <p:nvPr/>
        </p:nvSpPr>
        <p:spPr>
          <a:xfrm>
            <a:off x="152400" y="589050"/>
            <a:ext cx="5220900" cy="204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ro">
                <a:solidFill>
                  <a:schemeClr val="dk2"/>
                </a:solidFill>
              </a:rPr>
              <a:t>Bystanders usually fall into two groups: those who act to stop bullying and those who don’t. Some of them may be afraid to intervence because of the lack of self-esteemor they are just scared of the bully, leading to mental health issues and bad academic performance.On the other hand, those who act to stop it have many positive outcomes.</a:t>
            </a:r>
            <a:endParaRPr b="1">
              <a:solidFill>
                <a:schemeClr val="dk2"/>
              </a:solidFill>
            </a:endParaRPr>
          </a:p>
          <a:p>
            <a:pPr indent="0" lvl="0" marL="0" rtl="0" algn="l">
              <a:lnSpc>
                <a:spcPct val="115000"/>
              </a:lnSpc>
              <a:spcBef>
                <a:spcPts val="1200"/>
              </a:spcBef>
              <a:spcAft>
                <a:spcPts val="0"/>
              </a:spcAft>
              <a:buNone/>
            </a:pPr>
            <a:r>
              <a:t/>
            </a:r>
            <a:endParaRPr b="1">
              <a:solidFill>
                <a:schemeClr val="dk2"/>
              </a:solidFill>
            </a:endParaRPr>
          </a:p>
        </p:txBody>
      </p:sp>
      <p:sp>
        <p:nvSpPr>
          <p:cNvPr id="89" name="Google Shape;89;p18"/>
          <p:cNvSpPr txBox="1"/>
          <p:nvPr/>
        </p:nvSpPr>
        <p:spPr>
          <a:xfrm>
            <a:off x="152400" y="2073025"/>
            <a:ext cx="44196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ro"/>
              <a:t>Bullying can contribute to the intense feeling of helplessness and hoplessness making victims and perpetators who experience continued and frequent bullying at a greater risk for suicidal behavior.</a:t>
            </a:r>
            <a:endParaRPr b="1"/>
          </a:p>
        </p:txBody>
      </p:sp>
      <p:sp>
        <p:nvSpPr>
          <p:cNvPr id="90" name="Google Shape;90;p18"/>
          <p:cNvSpPr txBox="1"/>
          <p:nvPr/>
        </p:nvSpPr>
        <p:spPr>
          <a:xfrm>
            <a:off x="0" y="3979750"/>
            <a:ext cx="90513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ro">
                <a:solidFill>
                  <a:srgbClr val="FFFFFF"/>
                </a:solidFill>
              </a:rPr>
              <a:t>Because of the potential problems and effects on everyone involved, it is important to head on warning signs.Bullying is traumatic for everyone concerned.Thisis why highly important to address it as early as possible. I believe that adults, especially parents and teachers, should work to ensure safety and prevent future acts of bullying and also to confort those who need someone to talk to.</a:t>
            </a:r>
            <a:endParaRPr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pic>
        <p:nvPicPr>
          <p:cNvPr id="95" name="Google Shape;95;p19"/>
          <p:cNvPicPr preferRelativeResize="0"/>
          <p:nvPr/>
        </p:nvPicPr>
        <p:blipFill>
          <a:blip r:embed="rId4">
            <a:alphaModFix/>
          </a:blip>
          <a:stretch>
            <a:fillRect/>
          </a:stretch>
        </p:blipFill>
        <p:spPr>
          <a:xfrm>
            <a:off x="0" y="0"/>
            <a:ext cx="9144000" cy="5143501"/>
          </a:xfrm>
          <a:prstGeom prst="rect">
            <a:avLst/>
          </a:prstGeom>
          <a:noFill/>
          <a:ln>
            <a:noFill/>
          </a:ln>
        </p:spPr>
      </p:pic>
      <p:pic>
        <p:nvPicPr>
          <p:cNvPr id="96" name="Google Shape;96;p19"/>
          <p:cNvPicPr preferRelativeResize="0"/>
          <p:nvPr/>
        </p:nvPicPr>
        <p:blipFill>
          <a:blip r:embed="rId5">
            <a:alphaModFix/>
          </a:blip>
          <a:stretch>
            <a:fillRect/>
          </a:stretch>
        </p:blipFill>
        <p:spPr>
          <a:xfrm>
            <a:off x="3164025" y="1264325"/>
            <a:ext cx="2482325" cy="2482325"/>
          </a:xfrm>
          <a:prstGeom prst="rect">
            <a:avLst/>
          </a:prstGeom>
          <a:noFill/>
          <a:ln>
            <a:noFill/>
          </a:ln>
        </p:spPr>
      </p:pic>
      <p:sp>
        <p:nvSpPr>
          <p:cNvPr id="97" name="Google Shape;97;p19"/>
          <p:cNvSpPr txBox="1"/>
          <p:nvPr/>
        </p:nvSpPr>
        <p:spPr>
          <a:xfrm>
            <a:off x="0" y="0"/>
            <a:ext cx="9144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o" sz="1600">
                <a:solidFill>
                  <a:srgbClr val="134F5C"/>
                </a:solidFill>
              </a:rPr>
              <a:t>News related to the killing of students in elementary and secondary schools, especially in the last few years has taken place in the press in Turkey. At the meeting named "Local Partnerships for Prevention of Violence in Schools and Combating Violence" held by the Ministry of National</a:t>
            </a:r>
            <a:endParaRPr b="1" sz="1600">
              <a:solidFill>
                <a:srgbClr val="134F5C"/>
              </a:solidFill>
            </a:endParaRPr>
          </a:p>
        </p:txBody>
      </p:sp>
      <p:sp>
        <p:nvSpPr>
          <p:cNvPr id="98" name="Google Shape;98;p19"/>
          <p:cNvSpPr txBox="1"/>
          <p:nvPr/>
        </p:nvSpPr>
        <p:spPr>
          <a:xfrm>
            <a:off x="57475" y="1264325"/>
            <a:ext cx="29427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o" sz="1600">
                <a:solidFill>
                  <a:srgbClr val="134F5C"/>
                </a:solidFill>
              </a:rPr>
              <a:t>If bullying at school (peer bullying) is defined in general; A physical, verbal, psychological attack aimed at causing fear, anxiety or harm to the victim, which is intentionally, intentionally, systematically applied at certain intervals by the stronger from the children who have a physical or psychological power inequality between them without provocation, or involves intimidation.</a:t>
            </a:r>
            <a:endParaRPr b="1" sz="1600">
              <a:solidFill>
                <a:srgbClr val="134F5C"/>
              </a:solidFill>
            </a:endParaRPr>
          </a:p>
          <a:p>
            <a:pPr indent="0" lvl="0" marL="0" rtl="0" algn="l">
              <a:spcBef>
                <a:spcPts val="0"/>
              </a:spcBef>
              <a:spcAft>
                <a:spcPts val="0"/>
              </a:spcAft>
              <a:buNone/>
            </a:pPr>
            <a:r>
              <a:t/>
            </a:r>
            <a:endParaRPr b="1" sz="1500">
              <a:highlight>
                <a:srgbClr val="134F5C"/>
              </a:highlight>
            </a:endParaRPr>
          </a:p>
        </p:txBody>
      </p:sp>
      <p:sp>
        <p:nvSpPr>
          <p:cNvPr id="99" name="Google Shape;99;p19"/>
          <p:cNvSpPr txBox="1"/>
          <p:nvPr/>
        </p:nvSpPr>
        <p:spPr>
          <a:xfrm>
            <a:off x="5810200" y="1185125"/>
            <a:ext cx="31980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o" sz="1600">
                <a:solidFill>
                  <a:srgbClr val="134F5C"/>
                </a:solidFill>
              </a:rPr>
              <a:t>Bullying behaviors; It can be verbal, physical or relational. Verbal bullying; naming, ridiculing, damaging the dignity of the other person, humiliating, stinging, insulting, threatening, physical bullying; hitting, punching, kicking, scratching, tripping, spitting, if it is relational bullying; ignore, exclude, ignore, alienate, make inappropriate acts, spread rumors, display hostile looks, hide or damage personal belongings.</a:t>
            </a:r>
            <a:endParaRPr b="1" sz="1600">
              <a:solidFill>
                <a:srgbClr val="134F5C"/>
              </a:solidFill>
            </a:endParaRPr>
          </a:p>
          <a:p>
            <a:pPr indent="0" lvl="0" marL="0" rtl="0" algn="l">
              <a:spcBef>
                <a:spcPts val="0"/>
              </a:spcBef>
              <a:spcAft>
                <a:spcPts val="0"/>
              </a:spcAft>
              <a:buNone/>
            </a:pPr>
            <a:r>
              <a:t/>
            </a:r>
            <a:endParaRPr b="1" sz="1600">
              <a:solidFill>
                <a:srgbClr val="134F5C"/>
              </a:solidFill>
            </a:endParaRPr>
          </a:p>
          <a:p>
            <a:pPr indent="0" lvl="0" marL="0" rtl="0" algn="l">
              <a:spcBef>
                <a:spcPts val="0"/>
              </a:spcBef>
              <a:spcAft>
                <a:spcPts val="0"/>
              </a:spcAft>
              <a:buNone/>
            </a:pPr>
            <a:r>
              <a:t/>
            </a:r>
            <a:endParaRPr b="1" sz="1600">
              <a:solidFill>
                <a:srgbClr val="134F5C"/>
              </a:solidFill>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nvSpPr>
        <p:spPr>
          <a:xfrm>
            <a:off x="4712450" y="247975"/>
            <a:ext cx="33621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o" sz="1500"/>
              <a:t>School bullying is actually a very old problem, and until recently, most people in America adopted the attitude of "children do such things" against this problem, but when bullying at school began to be so violent that sometimes even death, educators and politicians turned to research on bullying.</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ro" sz="1500"/>
              <a:t> Alence of bullying in different cultures, it has been determined that the frequency ranges from 8% to 70%.</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ro" sz="1500"/>
              <a:t>When we look at the underlying causes of bullying, the conflict between parents or divorce or separation, the child's emotional difficulties, and</a:t>
            </a:r>
            <a:endParaRPr b="1"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1"/>
          <p:cNvSpPr txBox="1"/>
          <p:nvPr/>
        </p:nvSpPr>
        <p:spPr>
          <a:xfrm>
            <a:off x="4324575" y="0"/>
            <a:ext cx="4819500" cy="51411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o"/>
              <a:t>The bully may have gathered around him, but he is basically alone. He must feel loved, taken care of. Bully children are fed by fighting and noise. They do not learn to communicate in any other way. They need to learn to communicate correctly</a:t>
            </a:r>
            <a:endParaRPr/>
          </a:p>
          <a:p>
            <a:pPr indent="0" lvl="0" marL="0" rtl="0" algn="l">
              <a:spcBef>
                <a:spcPts val="0"/>
              </a:spcBef>
              <a:spcAft>
                <a:spcPts val="0"/>
              </a:spcAft>
              <a:buNone/>
            </a:pPr>
            <a:r>
              <a:t/>
            </a:r>
            <a:endParaRPr/>
          </a:p>
          <a:p>
            <a:pPr indent="0" lvl="0" marL="0" rtl="0" algn="l">
              <a:spcBef>
                <a:spcPts val="0"/>
              </a:spcBef>
              <a:spcAft>
                <a:spcPts val="0"/>
              </a:spcAft>
              <a:buNone/>
            </a:pPr>
            <a:r>
              <a:rPr lang="ro"/>
              <a:t>Not responding appropriately to bullying when it occurs in any way means supporting the risk of recurrence. In order for students to feel safe in the school environment, they need to know that there is a zero tolerance approach to rest and bullying by responsible adults. Student interventions with bullying can be a successful way to prevent bullying</a:t>
            </a:r>
            <a:endParaRPr/>
          </a:p>
          <a:p>
            <a:pPr indent="0" lvl="0" marL="0" rtl="0" algn="l">
              <a:spcBef>
                <a:spcPts val="0"/>
              </a:spcBef>
              <a:spcAft>
                <a:spcPts val="0"/>
              </a:spcAft>
              <a:buNone/>
            </a:pPr>
            <a:r>
              <a:t/>
            </a:r>
            <a:endParaRPr/>
          </a:p>
          <a:p>
            <a:pPr indent="0" lvl="0" marL="0" rtl="0" algn="l">
              <a:spcBef>
                <a:spcPts val="0"/>
              </a:spcBef>
              <a:spcAft>
                <a:spcPts val="0"/>
              </a:spcAft>
              <a:buNone/>
            </a:pPr>
            <a:r>
              <a:rPr lang="ro"/>
              <a:t>Before the bullying behavior starts, it is necessary to teach children positive behaviors and habits at an early age, to develop programs to prevent bullying in schools, to teach children human rights as well as academic knowledge and skills, to develop positive communication skills and to solve problems without using violence, especially in areas where bullying occurs, students can be provided with solutions such as anger control, self-expression skills, and training to increase self-esteem and self-worth.</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